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72" r:id="rId3"/>
    <p:sldId id="301" r:id="rId4"/>
    <p:sldId id="297" r:id="rId5"/>
    <p:sldId id="298" r:id="rId6"/>
    <p:sldId id="278" r:id="rId7"/>
    <p:sldId id="275" r:id="rId8"/>
    <p:sldId id="276" r:id="rId9"/>
    <p:sldId id="306" r:id="rId10"/>
    <p:sldId id="277" r:id="rId11"/>
    <p:sldId id="280" r:id="rId12"/>
    <p:sldId id="283" r:id="rId13"/>
    <p:sldId id="284" r:id="rId14"/>
    <p:sldId id="307" r:id="rId15"/>
    <p:sldId id="285" r:id="rId16"/>
    <p:sldId id="304" r:id="rId17"/>
    <p:sldId id="286" r:id="rId18"/>
    <p:sldId id="289" r:id="rId19"/>
    <p:sldId id="303" r:id="rId20"/>
    <p:sldId id="291" r:id="rId21"/>
    <p:sldId id="292" r:id="rId22"/>
    <p:sldId id="350"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025DB-6681-475F-AA94-A62F34DE4CB1}" v="21" dt="2018-11-05T17:57:50.591"/>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7" d="100"/>
          <a:sy n="97" d="100"/>
        </p:scale>
        <p:origin x="-336"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9BB75-C22A-427A-991B-96BC1A0EE2B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1FD210C-1ECA-4726-88CA-DAA7F546C125}">
      <dgm:prSet phldrT="[Text]"/>
      <dgm:spPr/>
      <dgm:t>
        <a:bodyPr/>
        <a:lstStyle/>
        <a:p>
          <a:r>
            <a:rPr lang="en-US" b="1" dirty="0"/>
            <a:t>Coaching Model Builds Competencies</a:t>
          </a:r>
        </a:p>
      </dgm:t>
    </dgm:pt>
    <dgm:pt modelId="{BA7C0039-74C8-492A-B0B2-CF828CFA2C45}" type="parTrans" cxnId="{52D51609-350A-4D65-92B8-81F007B3B4A6}">
      <dgm:prSet/>
      <dgm:spPr/>
      <dgm:t>
        <a:bodyPr/>
        <a:lstStyle/>
        <a:p>
          <a:endParaRPr lang="en-US"/>
        </a:p>
      </dgm:t>
    </dgm:pt>
    <dgm:pt modelId="{6065EBB5-2C65-42C5-9545-0C2F845847EA}" type="sibTrans" cxnId="{52D51609-350A-4D65-92B8-81F007B3B4A6}">
      <dgm:prSet/>
      <dgm:spPr/>
      <dgm:t>
        <a:bodyPr/>
        <a:lstStyle/>
        <a:p>
          <a:endParaRPr lang="en-US"/>
        </a:p>
      </dgm:t>
    </dgm:pt>
    <dgm:pt modelId="{C70CAC4E-EB50-49BF-B1B5-DDF17DA114F1}">
      <dgm:prSet phldrT="[Text]"/>
      <dgm:spPr/>
      <dgm:t>
        <a:bodyPr/>
        <a:lstStyle/>
        <a:p>
          <a:r>
            <a:rPr lang="en-US" b="1" dirty="0"/>
            <a:t>Coaching Aligned with </a:t>
          </a:r>
        </a:p>
        <a:p>
          <a:r>
            <a:rPr lang="en-US" b="1" dirty="0"/>
            <a:t>Business Unit Strategy</a:t>
          </a:r>
        </a:p>
      </dgm:t>
    </dgm:pt>
    <dgm:pt modelId="{643B1530-518D-4997-A742-3416B99D8602}" type="parTrans" cxnId="{4406E4EC-DA58-4B71-B989-A90422B8E5EA}">
      <dgm:prSet/>
      <dgm:spPr/>
      <dgm:t>
        <a:bodyPr/>
        <a:lstStyle/>
        <a:p>
          <a:endParaRPr lang="en-US"/>
        </a:p>
      </dgm:t>
    </dgm:pt>
    <dgm:pt modelId="{463378A2-9E1C-419B-9A7A-7ED46659BBA2}" type="sibTrans" cxnId="{4406E4EC-DA58-4B71-B989-A90422B8E5EA}">
      <dgm:prSet/>
      <dgm:spPr/>
      <dgm:t>
        <a:bodyPr/>
        <a:lstStyle/>
        <a:p>
          <a:endParaRPr lang="en-US"/>
        </a:p>
      </dgm:t>
    </dgm:pt>
    <dgm:pt modelId="{767AB995-5926-4FB6-ADE2-BB3865E65AF0}">
      <dgm:prSet phldrT="[Text]"/>
      <dgm:spPr/>
      <dgm:t>
        <a:bodyPr/>
        <a:lstStyle/>
        <a:p>
          <a:r>
            <a:rPr lang="en-US" b="1" dirty="0"/>
            <a:t>Coaching is a Priority Rotation Followed</a:t>
          </a:r>
        </a:p>
      </dgm:t>
    </dgm:pt>
    <dgm:pt modelId="{B9C2D24C-4008-4FE9-945B-2AD263533859}" type="parTrans" cxnId="{162A15B3-C074-4219-9240-E4362745E7EF}">
      <dgm:prSet/>
      <dgm:spPr/>
      <dgm:t>
        <a:bodyPr/>
        <a:lstStyle/>
        <a:p>
          <a:endParaRPr lang="en-US"/>
        </a:p>
      </dgm:t>
    </dgm:pt>
    <dgm:pt modelId="{17B87734-37FF-4CC6-B0A8-226B72596099}" type="sibTrans" cxnId="{162A15B3-C074-4219-9240-E4362745E7EF}">
      <dgm:prSet/>
      <dgm:spPr/>
      <dgm:t>
        <a:bodyPr/>
        <a:lstStyle/>
        <a:p>
          <a:endParaRPr lang="en-US"/>
        </a:p>
      </dgm:t>
    </dgm:pt>
    <dgm:pt modelId="{B1401E0B-4A4D-4488-8F45-1835755A2D26}">
      <dgm:prSet phldrT="[Text]"/>
      <dgm:spPr/>
      <dgm:t>
        <a:bodyPr/>
        <a:lstStyle/>
        <a:p>
          <a:r>
            <a:rPr lang="en-US" b="1" dirty="0"/>
            <a:t>Coaching Oversight by WABC Certified Coaches</a:t>
          </a:r>
        </a:p>
      </dgm:t>
    </dgm:pt>
    <dgm:pt modelId="{926C75A7-5923-4E0A-BC03-B4A3B24CB98A}" type="parTrans" cxnId="{C670572C-114F-48B3-AFCB-1154F27562DC}">
      <dgm:prSet/>
      <dgm:spPr/>
      <dgm:t>
        <a:bodyPr/>
        <a:lstStyle/>
        <a:p>
          <a:endParaRPr lang="en-US"/>
        </a:p>
      </dgm:t>
    </dgm:pt>
    <dgm:pt modelId="{DC51F1AD-6938-4BC6-8E2F-6CE84A081605}" type="sibTrans" cxnId="{C670572C-114F-48B3-AFCB-1154F27562DC}">
      <dgm:prSet/>
      <dgm:spPr/>
      <dgm:t>
        <a:bodyPr/>
        <a:lstStyle/>
        <a:p>
          <a:endParaRPr lang="en-US"/>
        </a:p>
      </dgm:t>
    </dgm:pt>
    <dgm:pt modelId="{DEFA10A0-EE24-4063-A204-2BD877998DDF}">
      <dgm:prSet phldrT="[Text]"/>
      <dgm:spPr/>
      <dgm:t>
        <a:bodyPr/>
        <a:lstStyle/>
        <a:p>
          <a:r>
            <a:rPr lang="en-US" b="1" dirty="0"/>
            <a:t>Coaching Metrics Advance Coaching Process</a:t>
          </a:r>
        </a:p>
      </dgm:t>
    </dgm:pt>
    <dgm:pt modelId="{BE63C627-3974-496F-A394-709AAEEB5089}" type="parTrans" cxnId="{B8304486-92C5-434D-A204-9F6592D12B1F}">
      <dgm:prSet/>
      <dgm:spPr/>
      <dgm:t>
        <a:bodyPr/>
        <a:lstStyle/>
        <a:p>
          <a:endParaRPr lang="en-US"/>
        </a:p>
      </dgm:t>
    </dgm:pt>
    <dgm:pt modelId="{56C34D70-34C4-4CDF-8E02-D94E538A5DF0}" type="sibTrans" cxnId="{B8304486-92C5-434D-A204-9F6592D12B1F}">
      <dgm:prSet/>
      <dgm:spPr/>
      <dgm:t>
        <a:bodyPr/>
        <a:lstStyle/>
        <a:p>
          <a:endParaRPr lang="en-US"/>
        </a:p>
      </dgm:t>
    </dgm:pt>
    <dgm:pt modelId="{E229226C-4E99-4CB1-B2DC-2C3692B58C91}">
      <dgm:prSet phldrT="[Text]"/>
      <dgm:spPr/>
      <dgm:t>
        <a:bodyPr/>
        <a:lstStyle/>
        <a:p>
          <a:r>
            <a:rPr lang="en-US" b="1" dirty="0"/>
            <a:t>Coach Development Professional and Personal</a:t>
          </a:r>
        </a:p>
      </dgm:t>
    </dgm:pt>
    <dgm:pt modelId="{428C8405-1642-47F9-A419-BF3A0A82EA01}" type="parTrans" cxnId="{2DAD7404-C2E2-45BA-BEC3-4D35D120C46E}">
      <dgm:prSet/>
      <dgm:spPr/>
      <dgm:t>
        <a:bodyPr/>
        <a:lstStyle/>
        <a:p>
          <a:endParaRPr lang="en-US"/>
        </a:p>
      </dgm:t>
    </dgm:pt>
    <dgm:pt modelId="{F1BD182B-92F0-44BC-96C6-542DD308A807}" type="sibTrans" cxnId="{2DAD7404-C2E2-45BA-BEC3-4D35D120C46E}">
      <dgm:prSet/>
      <dgm:spPr/>
      <dgm:t>
        <a:bodyPr/>
        <a:lstStyle/>
        <a:p>
          <a:endParaRPr lang="en-US"/>
        </a:p>
      </dgm:t>
    </dgm:pt>
    <dgm:pt modelId="{F40B71E1-9BB9-4738-8DEA-3736AD1A53E9}">
      <dgm:prSet phldrT="[Text]"/>
      <dgm:spPr/>
      <dgm:t>
        <a:bodyPr/>
        <a:lstStyle/>
        <a:p>
          <a:r>
            <a:rPr lang="en-US" b="1" dirty="0"/>
            <a:t>360 Degrees Assessment  of Coaches</a:t>
          </a:r>
        </a:p>
      </dgm:t>
    </dgm:pt>
    <dgm:pt modelId="{AE16C5FF-1A2D-4E7E-ADE6-CBB0FDD8CD13}" type="parTrans" cxnId="{56F7DBE6-0373-4F7C-8165-0A358C7FCB87}">
      <dgm:prSet/>
      <dgm:spPr/>
      <dgm:t>
        <a:bodyPr/>
        <a:lstStyle/>
        <a:p>
          <a:endParaRPr lang="en-US"/>
        </a:p>
      </dgm:t>
    </dgm:pt>
    <dgm:pt modelId="{3E31ADA4-6EFE-4BF5-8D46-8CA163511ACD}" type="sibTrans" cxnId="{56F7DBE6-0373-4F7C-8165-0A358C7FCB87}">
      <dgm:prSet/>
      <dgm:spPr/>
      <dgm:t>
        <a:bodyPr/>
        <a:lstStyle/>
        <a:p>
          <a:endParaRPr lang="en-US"/>
        </a:p>
      </dgm:t>
    </dgm:pt>
    <dgm:pt modelId="{D0205938-4A97-499D-81F0-86464F1FE7BA}">
      <dgm:prSet phldrT="[Text]"/>
      <dgm:spPr/>
      <dgm:t>
        <a:bodyPr/>
        <a:lstStyle/>
        <a:p>
          <a:r>
            <a:rPr lang="en-US" b="1" dirty="0"/>
            <a:t>Assessment Process Framework for Coaches</a:t>
          </a:r>
        </a:p>
      </dgm:t>
    </dgm:pt>
    <dgm:pt modelId="{A8ED7885-871A-4A54-82D2-FBC647697307}" type="parTrans" cxnId="{D3D40434-31CA-43EE-BBD7-ABB91BF40C57}">
      <dgm:prSet/>
      <dgm:spPr/>
      <dgm:t>
        <a:bodyPr/>
        <a:lstStyle/>
        <a:p>
          <a:endParaRPr lang="en-US"/>
        </a:p>
      </dgm:t>
    </dgm:pt>
    <dgm:pt modelId="{4334F8A1-33FC-48D2-8A61-3BE3CD36F4E3}" type="sibTrans" cxnId="{D3D40434-31CA-43EE-BBD7-ABB91BF40C57}">
      <dgm:prSet/>
      <dgm:spPr/>
      <dgm:t>
        <a:bodyPr/>
        <a:lstStyle/>
        <a:p>
          <a:endParaRPr lang="en-US"/>
        </a:p>
      </dgm:t>
    </dgm:pt>
    <dgm:pt modelId="{80AC407D-8407-4F1C-82F0-5AE8F620790F}" type="pres">
      <dgm:prSet presAssocID="{D299BB75-C22A-427A-991B-96BC1A0EE2BC}" presName="cycle" presStyleCnt="0">
        <dgm:presLayoutVars>
          <dgm:dir/>
          <dgm:resizeHandles val="exact"/>
        </dgm:presLayoutVars>
      </dgm:prSet>
      <dgm:spPr/>
      <dgm:t>
        <a:bodyPr/>
        <a:lstStyle/>
        <a:p>
          <a:endParaRPr lang="en-US"/>
        </a:p>
      </dgm:t>
    </dgm:pt>
    <dgm:pt modelId="{D8C699EC-5A39-4F4C-905B-8375D407DE87}" type="pres">
      <dgm:prSet presAssocID="{21FD210C-1ECA-4726-88CA-DAA7F546C125}" presName="node" presStyleLbl="node1" presStyleIdx="0" presStyleCnt="8" custScaleX="178612" custScaleY="143218">
        <dgm:presLayoutVars>
          <dgm:bulletEnabled val="1"/>
        </dgm:presLayoutVars>
      </dgm:prSet>
      <dgm:spPr/>
      <dgm:t>
        <a:bodyPr/>
        <a:lstStyle/>
        <a:p>
          <a:endParaRPr lang="en-US"/>
        </a:p>
      </dgm:t>
    </dgm:pt>
    <dgm:pt modelId="{E486C69E-43F6-4E6B-8758-19FE74CEB224}" type="pres">
      <dgm:prSet presAssocID="{21FD210C-1ECA-4726-88CA-DAA7F546C125}" presName="spNode" presStyleCnt="0"/>
      <dgm:spPr/>
    </dgm:pt>
    <dgm:pt modelId="{DFA43144-7C8F-4DD5-9DE6-CF28ECA62DDD}" type="pres">
      <dgm:prSet presAssocID="{6065EBB5-2C65-42C5-9545-0C2F845847EA}" presName="sibTrans" presStyleLbl="sibTrans1D1" presStyleIdx="0" presStyleCnt="8"/>
      <dgm:spPr/>
      <dgm:t>
        <a:bodyPr/>
        <a:lstStyle/>
        <a:p>
          <a:endParaRPr lang="en-US"/>
        </a:p>
      </dgm:t>
    </dgm:pt>
    <dgm:pt modelId="{B884018A-6288-45AB-82EE-02A43D91012D}" type="pres">
      <dgm:prSet presAssocID="{C70CAC4E-EB50-49BF-B1B5-DDF17DA114F1}" presName="node" presStyleLbl="node1" presStyleIdx="1" presStyleCnt="8" custScaleX="178612" custScaleY="143218" custRadScaleRad="102408" custRadScaleInc="61304">
        <dgm:presLayoutVars>
          <dgm:bulletEnabled val="1"/>
        </dgm:presLayoutVars>
      </dgm:prSet>
      <dgm:spPr/>
      <dgm:t>
        <a:bodyPr/>
        <a:lstStyle/>
        <a:p>
          <a:endParaRPr lang="en-US"/>
        </a:p>
      </dgm:t>
    </dgm:pt>
    <dgm:pt modelId="{B75395A7-FCAF-44B0-BDED-7869F5C0EA35}" type="pres">
      <dgm:prSet presAssocID="{C70CAC4E-EB50-49BF-B1B5-DDF17DA114F1}" presName="spNode" presStyleCnt="0"/>
      <dgm:spPr/>
    </dgm:pt>
    <dgm:pt modelId="{7A96043C-9711-485C-9F82-81F5B2E28106}" type="pres">
      <dgm:prSet presAssocID="{463378A2-9E1C-419B-9A7A-7ED46659BBA2}" presName="sibTrans" presStyleLbl="sibTrans1D1" presStyleIdx="1" presStyleCnt="8"/>
      <dgm:spPr/>
      <dgm:t>
        <a:bodyPr/>
        <a:lstStyle/>
        <a:p>
          <a:endParaRPr lang="en-US"/>
        </a:p>
      </dgm:t>
    </dgm:pt>
    <dgm:pt modelId="{073D2D74-1D4F-4A58-85DA-DD5039E2DA33}" type="pres">
      <dgm:prSet presAssocID="{767AB995-5926-4FB6-ADE2-BB3865E65AF0}" presName="node" presStyleLbl="node1" presStyleIdx="2" presStyleCnt="8" custScaleX="178612" custScaleY="143218">
        <dgm:presLayoutVars>
          <dgm:bulletEnabled val="1"/>
        </dgm:presLayoutVars>
      </dgm:prSet>
      <dgm:spPr/>
      <dgm:t>
        <a:bodyPr/>
        <a:lstStyle/>
        <a:p>
          <a:endParaRPr lang="en-US"/>
        </a:p>
      </dgm:t>
    </dgm:pt>
    <dgm:pt modelId="{4FF6D102-C132-4F54-AE8B-13CF74E0889F}" type="pres">
      <dgm:prSet presAssocID="{767AB995-5926-4FB6-ADE2-BB3865E65AF0}" presName="spNode" presStyleCnt="0"/>
      <dgm:spPr/>
    </dgm:pt>
    <dgm:pt modelId="{1B9B5B45-2039-47E6-9122-0B5D52360F0E}" type="pres">
      <dgm:prSet presAssocID="{17B87734-37FF-4CC6-B0A8-226B72596099}" presName="sibTrans" presStyleLbl="sibTrans1D1" presStyleIdx="2" presStyleCnt="8"/>
      <dgm:spPr/>
      <dgm:t>
        <a:bodyPr/>
        <a:lstStyle/>
        <a:p>
          <a:endParaRPr lang="en-US"/>
        </a:p>
      </dgm:t>
    </dgm:pt>
    <dgm:pt modelId="{628402B8-A9F7-4F05-846C-65C49797CE33}" type="pres">
      <dgm:prSet presAssocID="{B1401E0B-4A4D-4488-8F45-1835755A2D26}" presName="node" presStyleLbl="node1" presStyleIdx="3" presStyleCnt="8" custScaleX="178612" custScaleY="143218" custRadScaleRad="101910" custRadScaleInc="-74071">
        <dgm:presLayoutVars>
          <dgm:bulletEnabled val="1"/>
        </dgm:presLayoutVars>
      </dgm:prSet>
      <dgm:spPr/>
      <dgm:t>
        <a:bodyPr/>
        <a:lstStyle/>
        <a:p>
          <a:endParaRPr lang="en-US"/>
        </a:p>
      </dgm:t>
    </dgm:pt>
    <dgm:pt modelId="{E60FE3C5-BCE3-4FC1-96B1-51EBC130A728}" type="pres">
      <dgm:prSet presAssocID="{B1401E0B-4A4D-4488-8F45-1835755A2D26}" presName="spNode" presStyleCnt="0"/>
      <dgm:spPr/>
    </dgm:pt>
    <dgm:pt modelId="{38D38432-27C2-42C2-A5A1-11A78D6A880B}" type="pres">
      <dgm:prSet presAssocID="{DC51F1AD-6938-4BC6-8E2F-6CE84A081605}" presName="sibTrans" presStyleLbl="sibTrans1D1" presStyleIdx="3" presStyleCnt="8"/>
      <dgm:spPr/>
      <dgm:t>
        <a:bodyPr/>
        <a:lstStyle/>
        <a:p>
          <a:endParaRPr lang="en-US"/>
        </a:p>
      </dgm:t>
    </dgm:pt>
    <dgm:pt modelId="{101CDC29-995C-4630-AA37-1F5303D00893}" type="pres">
      <dgm:prSet presAssocID="{DEFA10A0-EE24-4063-A204-2BD877998DDF}" presName="node" presStyleLbl="node1" presStyleIdx="4" presStyleCnt="8" custScaleX="178612" custScaleY="143218" custRadScaleRad="100003" custRadScaleInc="-3350">
        <dgm:presLayoutVars>
          <dgm:bulletEnabled val="1"/>
        </dgm:presLayoutVars>
      </dgm:prSet>
      <dgm:spPr/>
      <dgm:t>
        <a:bodyPr/>
        <a:lstStyle/>
        <a:p>
          <a:endParaRPr lang="en-US"/>
        </a:p>
      </dgm:t>
    </dgm:pt>
    <dgm:pt modelId="{164E5118-19FB-4910-AF0A-4A20EDDCCD98}" type="pres">
      <dgm:prSet presAssocID="{DEFA10A0-EE24-4063-A204-2BD877998DDF}" presName="spNode" presStyleCnt="0"/>
      <dgm:spPr/>
    </dgm:pt>
    <dgm:pt modelId="{463EA9AA-7176-4AEA-A1F4-D2C0B22F97A1}" type="pres">
      <dgm:prSet presAssocID="{56C34D70-34C4-4CDF-8E02-D94E538A5DF0}" presName="sibTrans" presStyleLbl="sibTrans1D1" presStyleIdx="4" presStyleCnt="8"/>
      <dgm:spPr/>
      <dgm:t>
        <a:bodyPr/>
        <a:lstStyle/>
        <a:p>
          <a:endParaRPr lang="en-US"/>
        </a:p>
      </dgm:t>
    </dgm:pt>
    <dgm:pt modelId="{DCCFC060-5770-47B4-B26B-3CC7CB96741E}" type="pres">
      <dgm:prSet presAssocID="{E229226C-4E99-4CB1-B2DC-2C3692B58C91}" presName="node" presStyleLbl="node1" presStyleIdx="5" presStyleCnt="8" custScaleX="178612" custScaleY="143218" custRadScaleRad="97934" custRadScaleInc="68453">
        <dgm:presLayoutVars>
          <dgm:bulletEnabled val="1"/>
        </dgm:presLayoutVars>
      </dgm:prSet>
      <dgm:spPr/>
      <dgm:t>
        <a:bodyPr/>
        <a:lstStyle/>
        <a:p>
          <a:endParaRPr lang="en-US"/>
        </a:p>
      </dgm:t>
    </dgm:pt>
    <dgm:pt modelId="{16F4B191-B89C-4286-9B18-14597079F343}" type="pres">
      <dgm:prSet presAssocID="{E229226C-4E99-4CB1-B2DC-2C3692B58C91}" presName="spNode" presStyleCnt="0"/>
      <dgm:spPr/>
    </dgm:pt>
    <dgm:pt modelId="{FB1247BF-EA3E-4ACB-BF4E-6EC687C31292}" type="pres">
      <dgm:prSet presAssocID="{F1BD182B-92F0-44BC-96C6-542DD308A807}" presName="sibTrans" presStyleLbl="sibTrans1D1" presStyleIdx="5" presStyleCnt="8"/>
      <dgm:spPr/>
      <dgm:t>
        <a:bodyPr/>
        <a:lstStyle/>
        <a:p>
          <a:endParaRPr lang="en-US"/>
        </a:p>
      </dgm:t>
    </dgm:pt>
    <dgm:pt modelId="{D1E3EB51-889E-4F6C-BEAE-C684BA52A3F3}" type="pres">
      <dgm:prSet presAssocID="{F40B71E1-9BB9-4738-8DEA-3736AD1A53E9}" presName="node" presStyleLbl="node1" presStyleIdx="6" presStyleCnt="8" custScaleX="178612" custScaleY="143218">
        <dgm:presLayoutVars>
          <dgm:bulletEnabled val="1"/>
        </dgm:presLayoutVars>
      </dgm:prSet>
      <dgm:spPr/>
      <dgm:t>
        <a:bodyPr/>
        <a:lstStyle/>
        <a:p>
          <a:endParaRPr lang="en-US"/>
        </a:p>
      </dgm:t>
    </dgm:pt>
    <dgm:pt modelId="{1392C394-E6BE-4413-9578-976435B970B2}" type="pres">
      <dgm:prSet presAssocID="{F40B71E1-9BB9-4738-8DEA-3736AD1A53E9}" presName="spNode" presStyleCnt="0"/>
      <dgm:spPr/>
    </dgm:pt>
    <dgm:pt modelId="{02C17AAD-CCBF-467D-A356-D2EEA160AB09}" type="pres">
      <dgm:prSet presAssocID="{3E31ADA4-6EFE-4BF5-8D46-8CA163511ACD}" presName="sibTrans" presStyleLbl="sibTrans1D1" presStyleIdx="6" presStyleCnt="8"/>
      <dgm:spPr/>
      <dgm:t>
        <a:bodyPr/>
        <a:lstStyle/>
        <a:p>
          <a:endParaRPr lang="en-US"/>
        </a:p>
      </dgm:t>
    </dgm:pt>
    <dgm:pt modelId="{927E609E-3A3D-4D65-BCB2-2BE0F77EB5DC}" type="pres">
      <dgm:prSet presAssocID="{D0205938-4A97-499D-81F0-86464F1FE7BA}" presName="node" presStyleLbl="node1" presStyleIdx="7" presStyleCnt="8" custScaleX="178612" custScaleY="143218" custRadScaleRad="103367" custRadScaleInc="-66183">
        <dgm:presLayoutVars>
          <dgm:bulletEnabled val="1"/>
        </dgm:presLayoutVars>
      </dgm:prSet>
      <dgm:spPr/>
      <dgm:t>
        <a:bodyPr/>
        <a:lstStyle/>
        <a:p>
          <a:endParaRPr lang="en-US"/>
        </a:p>
      </dgm:t>
    </dgm:pt>
    <dgm:pt modelId="{DB70990C-442B-46A1-92BC-11BBA7C6433A}" type="pres">
      <dgm:prSet presAssocID="{D0205938-4A97-499D-81F0-86464F1FE7BA}" presName="spNode" presStyleCnt="0"/>
      <dgm:spPr/>
    </dgm:pt>
    <dgm:pt modelId="{A017D3B6-0B07-42F7-9FAF-C288C6B1B3FB}" type="pres">
      <dgm:prSet presAssocID="{4334F8A1-33FC-48D2-8A61-3BE3CD36F4E3}" presName="sibTrans" presStyleLbl="sibTrans1D1" presStyleIdx="7" presStyleCnt="8"/>
      <dgm:spPr/>
      <dgm:t>
        <a:bodyPr/>
        <a:lstStyle/>
        <a:p>
          <a:endParaRPr lang="en-US"/>
        </a:p>
      </dgm:t>
    </dgm:pt>
  </dgm:ptLst>
  <dgm:cxnLst>
    <dgm:cxn modelId="{E50AFE78-2A6D-4CCC-8AE7-482AD9B4CE6A}" type="presOf" srcId="{463378A2-9E1C-419B-9A7A-7ED46659BBA2}" destId="{7A96043C-9711-485C-9F82-81F5B2E28106}" srcOrd="0" destOrd="0" presId="urn:microsoft.com/office/officeart/2005/8/layout/cycle5"/>
    <dgm:cxn modelId="{ED72196B-5B2F-4B5B-A0CF-33F3D19EA468}" type="presOf" srcId="{DEFA10A0-EE24-4063-A204-2BD877998DDF}" destId="{101CDC29-995C-4630-AA37-1F5303D00893}" srcOrd="0" destOrd="0" presId="urn:microsoft.com/office/officeart/2005/8/layout/cycle5"/>
    <dgm:cxn modelId="{005D71C6-6BE6-44AB-A938-D8DB0E63506E}" type="presOf" srcId="{E229226C-4E99-4CB1-B2DC-2C3692B58C91}" destId="{DCCFC060-5770-47B4-B26B-3CC7CB96741E}" srcOrd="0" destOrd="0" presId="urn:microsoft.com/office/officeart/2005/8/layout/cycle5"/>
    <dgm:cxn modelId="{4406E4EC-DA58-4B71-B989-A90422B8E5EA}" srcId="{D299BB75-C22A-427A-991B-96BC1A0EE2BC}" destId="{C70CAC4E-EB50-49BF-B1B5-DDF17DA114F1}" srcOrd="1" destOrd="0" parTransId="{643B1530-518D-4997-A742-3416B99D8602}" sibTransId="{463378A2-9E1C-419B-9A7A-7ED46659BBA2}"/>
    <dgm:cxn modelId="{FCDCEFA6-E75A-4CFC-937E-972D2C018D5B}" type="presOf" srcId="{17B87734-37FF-4CC6-B0A8-226B72596099}" destId="{1B9B5B45-2039-47E6-9122-0B5D52360F0E}" srcOrd="0" destOrd="0" presId="urn:microsoft.com/office/officeart/2005/8/layout/cycle5"/>
    <dgm:cxn modelId="{F53B090E-E774-486D-A3BA-35CC8A2BFC1C}" type="presOf" srcId="{B1401E0B-4A4D-4488-8F45-1835755A2D26}" destId="{628402B8-A9F7-4F05-846C-65C49797CE33}" srcOrd="0" destOrd="0" presId="urn:microsoft.com/office/officeart/2005/8/layout/cycle5"/>
    <dgm:cxn modelId="{2DAD7404-C2E2-45BA-BEC3-4D35D120C46E}" srcId="{D299BB75-C22A-427A-991B-96BC1A0EE2BC}" destId="{E229226C-4E99-4CB1-B2DC-2C3692B58C91}" srcOrd="5" destOrd="0" parTransId="{428C8405-1642-47F9-A419-BF3A0A82EA01}" sibTransId="{F1BD182B-92F0-44BC-96C6-542DD308A807}"/>
    <dgm:cxn modelId="{B8304486-92C5-434D-A204-9F6592D12B1F}" srcId="{D299BB75-C22A-427A-991B-96BC1A0EE2BC}" destId="{DEFA10A0-EE24-4063-A204-2BD877998DDF}" srcOrd="4" destOrd="0" parTransId="{BE63C627-3974-496F-A394-709AAEEB5089}" sibTransId="{56C34D70-34C4-4CDF-8E02-D94E538A5DF0}"/>
    <dgm:cxn modelId="{486A2BDB-AFD8-486F-9C34-9987CC9FA37F}" type="presOf" srcId="{F40B71E1-9BB9-4738-8DEA-3736AD1A53E9}" destId="{D1E3EB51-889E-4F6C-BEAE-C684BA52A3F3}" srcOrd="0" destOrd="0" presId="urn:microsoft.com/office/officeart/2005/8/layout/cycle5"/>
    <dgm:cxn modelId="{52D51609-350A-4D65-92B8-81F007B3B4A6}" srcId="{D299BB75-C22A-427A-991B-96BC1A0EE2BC}" destId="{21FD210C-1ECA-4726-88CA-DAA7F546C125}" srcOrd="0" destOrd="0" parTransId="{BA7C0039-74C8-492A-B0B2-CF828CFA2C45}" sibTransId="{6065EBB5-2C65-42C5-9545-0C2F845847EA}"/>
    <dgm:cxn modelId="{D3D40434-31CA-43EE-BBD7-ABB91BF40C57}" srcId="{D299BB75-C22A-427A-991B-96BC1A0EE2BC}" destId="{D0205938-4A97-499D-81F0-86464F1FE7BA}" srcOrd="7" destOrd="0" parTransId="{A8ED7885-871A-4A54-82D2-FBC647697307}" sibTransId="{4334F8A1-33FC-48D2-8A61-3BE3CD36F4E3}"/>
    <dgm:cxn modelId="{B647FC59-8D80-409A-A25E-A9EFC1ED0AAE}" type="presOf" srcId="{21FD210C-1ECA-4726-88CA-DAA7F546C125}" destId="{D8C699EC-5A39-4F4C-905B-8375D407DE87}" srcOrd="0" destOrd="0" presId="urn:microsoft.com/office/officeart/2005/8/layout/cycle5"/>
    <dgm:cxn modelId="{56F7DBE6-0373-4F7C-8165-0A358C7FCB87}" srcId="{D299BB75-C22A-427A-991B-96BC1A0EE2BC}" destId="{F40B71E1-9BB9-4738-8DEA-3736AD1A53E9}" srcOrd="6" destOrd="0" parTransId="{AE16C5FF-1A2D-4E7E-ADE6-CBB0FDD8CD13}" sibTransId="{3E31ADA4-6EFE-4BF5-8D46-8CA163511ACD}"/>
    <dgm:cxn modelId="{FEE716D5-DC25-45A5-8C6F-29930629C96B}" type="presOf" srcId="{C70CAC4E-EB50-49BF-B1B5-DDF17DA114F1}" destId="{B884018A-6288-45AB-82EE-02A43D91012D}" srcOrd="0" destOrd="0" presId="urn:microsoft.com/office/officeart/2005/8/layout/cycle5"/>
    <dgm:cxn modelId="{D659EF15-3898-4180-B39D-ABD90D1C7823}" type="presOf" srcId="{F1BD182B-92F0-44BC-96C6-542DD308A807}" destId="{FB1247BF-EA3E-4ACB-BF4E-6EC687C31292}" srcOrd="0" destOrd="0" presId="urn:microsoft.com/office/officeart/2005/8/layout/cycle5"/>
    <dgm:cxn modelId="{DCC216AB-9699-4FE7-9E07-0BED890BB214}" type="presOf" srcId="{3E31ADA4-6EFE-4BF5-8D46-8CA163511ACD}" destId="{02C17AAD-CCBF-467D-A356-D2EEA160AB09}" srcOrd="0" destOrd="0" presId="urn:microsoft.com/office/officeart/2005/8/layout/cycle5"/>
    <dgm:cxn modelId="{A81FABB6-988D-4E8E-80D5-3C55C6ADDCEB}" type="presOf" srcId="{DC51F1AD-6938-4BC6-8E2F-6CE84A081605}" destId="{38D38432-27C2-42C2-A5A1-11A78D6A880B}" srcOrd="0" destOrd="0" presId="urn:microsoft.com/office/officeart/2005/8/layout/cycle5"/>
    <dgm:cxn modelId="{C670572C-114F-48B3-AFCB-1154F27562DC}" srcId="{D299BB75-C22A-427A-991B-96BC1A0EE2BC}" destId="{B1401E0B-4A4D-4488-8F45-1835755A2D26}" srcOrd="3" destOrd="0" parTransId="{926C75A7-5923-4E0A-BC03-B4A3B24CB98A}" sibTransId="{DC51F1AD-6938-4BC6-8E2F-6CE84A081605}"/>
    <dgm:cxn modelId="{8D3ACA85-0CF6-4455-9E24-8A1063DAD83E}" type="presOf" srcId="{56C34D70-34C4-4CDF-8E02-D94E538A5DF0}" destId="{463EA9AA-7176-4AEA-A1F4-D2C0B22F97A1}" srcOrd="0" destOrd="0" presId="urn:microsoft.com/office/officeart/2005/8/layout/cycle5"/>
    <dgm:cxn modelId="{693A58ED-56B4-41D7-A54B-1D42B1DAA851}" type="presOf" srcId="{6065EBB5-2C65-42C5-9545-0C2F845847EA}" destId="{DFA43144-7C8F-4DD5-9DE6-CF28ECA62DDD}" srcOrd="0" destOrd="0" presId="urn:microsoft.com/office/officeart/2005/8/layout/cycle5"/>
    <dgm:cxn modelId="{4D7E35FB-69E9-4BCA-A24C-F00837B31CEA}" type="presOf" srcId="{4334F8A1-33FC-48D2-8A61-3BE3CD36F4E3}" destId="{A017D3B6-0B07-42F7-9FAF-C288C6B1B3FB}" srcOrd="0" destOrd="0" presId="urn:microsoft.com/office/officeart/2005/8/layout/cycle5"/>
    <dgm:cxn modelId="{64093CF7-8B62-473A-9F23-9A879EA8A6E0}" type="presOf" srcId="{767AB995-5926-4FB6-ADE2-BB3865E65AF0}" destId="{073D2D74-1D4F-4A58-85DA-DD5039E2DA33}" srcOrd="0" destOrd="0" presId="urn:microsoft.com/office/officeart/2005/8/layout/cycle5"/>
    <dgm:cxn modelId="{152FA581-A5A4-4015-878B-A59B4A232CAE}" type="presOf" srcId="{D0205938-4A97-499D-81F0-86464F1FE7BA}" destId="{927E609E-3A3D-4D65-BCB2-2BE0F77EB5DC}" srcOrd="0" destOrd="0" presId="urn:microsoft.com/office/officeart/2005/8/layout/cycle5"/>
    <dgm:cxn modelId="{4EE88467-882E-41D3-99F1-7DBE1C9D7385}" type="presOf" srcId="{D299BB75-C22A-427A-991B-96BC1A0EE2BC}" destId="{80AC407D-8407-4F1C-82F0-5AE8F620790F}" srcOrd="0" destOrd="0" presId="urn:microsoft.com/office/officeart/2005/8/layout/cycle5"/>
    <dgm:cxn modelId="{162A15B3-C074-4219-9240-E4362745E7EF}" srcId="{D299BB75-C22A-427A-991B-96BC1A0EE2BC}" destId="{767AB995-5926-4FB6-ADE2-BB3865E65AF0}" srcOrd="2" destOrd="0" parTransId="{B9C2D24C-4008-4FE9-945B-2AD263533859}" sibTransId="{17B87734-37FF-4CC6-B0A8-226B72596099}"/>
    <dgm:cxn modelId="{947463AF-4637-46AE-B988-AA9CA6398B34}" type="presParOf" srcId="{80AC407D-8407-4F1C-82F0-5AE8F620790F}" destId="{D8C699EC-5A39-4F4C-905B-8375D407DE87}" srcOrd="0" destOrd="0" presId="urn:microsoft.com/office/officeart/2005/8/layout/cycle5"/>
    <dgm:cxn modelId="{0AD7A6C8-7347-4C9D-8944-A3AF7CF8B5F3}" type="presParOf" srcId="{80AC407D-8407-4F1C-82F0-5AE8F620790F}" destId="{E486C69E-43F6-4E6B-8758-19FE74CEB224}" srcOrd="1" destOrd="0" presId="urn:microsoft.com/office/officeart/2005/8/layout/cycle5"/>
    <dgm:cxn modelId="{30C0762D-8C79-4D89-A79C-1F9A151A5373}" type="presParOf" srcId="{80AC407D-8407-4F1C-82F0-5AE8F620790F}" destId="{DFA43144-7C8F-4DD5-9DE6-CF28ECA62DDD}" srcOrd="2" destOrd="0" presId="urn:microsoft.com/office/officeart/2005/8/layout/cycle5"/>
    <dgm:cxn modelId="{5FDDD488-6E29-4F8C-8548-B4681A357B65}" type="presParOf" srcId="{80AC407D-8407-4F1C-82F0-5AE8F620790F}" destId="{B884018A-6288-45AB-82EE-02A43D91012D}" srcOrd="3" destOrd="0" presId="urn:microsoft.com/office/officeart/2005/8/layout/cycle5"/>
    <dgm:cxn modelId="{D13C56D8-6ACC-43BF-B0D7-7335304D817E}" type="presParOf" srcId="{80AC407D-8407-4F1C-82F0-5AE8F620790F}" destId="{B75395A7-FCAF-44B0-BDED-7869F5C0EA35}" srcOrd="4" destOrd="0" presId="urn:microsoft.com/office/officeart/2005/8/layout/cycle5"/>
    <dgm:cxn modelId="{43BE7A35-2787-47D1-BE26-959625035323}" type="presParOf" srcId="{80AC407D-8407-4F1C-82F0-5AE8F620790F}" destId="{7A96043C-9711-485C-9F82-81F5B2E28106}" srcOrd="5" destOrd="0" presId="urn:microsoft.com/office/officeart/2005/8/layout/cycle5"/>
    <dgm:cxn modelId="{D205B2B5-E3C1-48B4-99BA-B1F2FB3098ED}" type="presParOf" srcId="{80AC407D-8407-4F1C-82F0-5AE8F620790F}" destId="{073D2D74-1D4F-4A58-85DA-DD5039E2DA33}" srcOrd="6" destOrd="0" presId="urn:microsoft.com/office/officeart/2005/8/layout/cycle5"/>
    <dgm:cxn modelId="{38A89D4D-50F5-40D9-983B-1C47F29FBDB0}" type="presParOf" srcId="{80AC407D-8407-4F1C-82F0-5AE8F620790F}" destId="{4FF6D102-C132-4F54-AE8B-13CF74E0889F}" srcOrd="7" destOrd="0" presId="urn:microsoft.com/office/officeart/2005/8/layout/cycle5"/>
    <dgm:cxn modelId="{1B3B68CD-DAAF-474E-B9E5-3309A2D2E786}" type="presParOf" srcId="{80AC407D-8407-4F1C-82F0-5AE8F620790F}" destId="{1B9B5B45-2039-47E6-9122-0B5D52360F0E}" srcOrd="8" destOrd="0" presId="urn:microsoft.com/office/officeart/2005/8/layout/cycle5"/>
    <dgm:cxn modelId="{59A63BC5-8CFE-4280-A921-1178D0F911F1}" type="presParOf" srcId="{80AC407D-8407-4F1C-82F0-5AE8F620790F}" destId="{628402B8-A9F7-4F05-846C-65C49797CE33}" srcOrd="9" destOrd="0" presId="urn:microsoft.com/office/officeart/2005/8/layout/cycle5"/>
    <dgm:cxn modelId="{43855FB8-2D5C-4E34-8CA3-C76807E225DA}" type="presParOf" srcId="{80AC407D-8407-4F1C-82F0-5AE8F620790F}" destId="{E60FE3C5-BCE3-4FC1-96B1-51EBC130A728}" srcOrd="10" destOrd="0" presId="urn:microsoft.com/office/officeart/2005/8/layout/cycle5"/>
    <dgm:cxn modelId="{5339F88A-6C5A-4004-BDAB-9A9C27A73320}" type="presParOf" srcId="{80AC407D-8407-4F1C-82F0-5AE8F620790F}" destId="{38D38432-27C2-42C2-A5A1-11A78D6A880B}" srcOrd="11" destOrd="0" presId="urn:microsoft.com/office/officeart/2005/8/layout/cycle5"/>
    <dgm:cxn modelId="{8E1C463F-62BE-408B-9AB0-F2A66DE6AB96}" type="presParOf" srcId="{80AC407D-8407-4F1C-82F0-5AE8F620790F}" destId="{101CDC29-995C-4630-AA37-1F5303D00893}" srcOrd="12" destOrd="0" presId="urn:microsoft.com/office/officeart/2005/8/layout/cycle5"/>
    <dgm:cxn modelId="{389235F2-7BAF-4815-B215-91CD63220471}" type="presParOf" srcId="{80AC407D-8407-4F1C-82F0-5AE8F620790F}" destId="{164E5118-19FB-4910-AF0A-4A20EDDCCD98}" srcOrd="13" destOrd="0" presId="urn:microsoft.com/office/officeart/2005/8/layout/cycle5"/>
    <dgm:cxn modelId="{14F6F8A9-8321-44FE-8C67-5EA30367F962}" type="presParOf" srcId="{80AC407D-8407-4F1C-82F0-5AE8F620790F}" destId="{463EA9AA-7176-4AEA-A1F4-D2C0B22F97A1}" srcOrd="14" destOrd="0" presId="urn:microsoft.com/office/officeart/2005/8/layout/cycle5"/>
    <dgm:cxn modelId="{0E3C80D1-9F35-4AD3-AD82-08772C31ED91}" type="presParOf" srcId="{80AC407D-8407-4F1C-82F0-5AE8F620790F}" destId="{DCCFC060-5770-47B4-B26B-3CC7CB96741E}" srcOrd="15" destOrd="0" presId="urn:microsoft.com/office/officeart/2005/8/layout/cycle5"/>
    <dgm:cxn modelId="{96DE0E1E-D093-4A84-A5DC-26CAE4FC8996}" type="presParOf" srcId="{80AC407D-8407-4F1C-82F0-5AE8F620790F}" destId="{16F4B191-B89C-4286-9B18-14597079F343}" srcOrd="16" destOrd="0" presId="urn:microsoft.com/office/officeart/2005/8/layout/cycle5"/>
    <dgm:cxn modelId="{3BD33E44-BBAE-4A61-B182-89CBC0AF56E2}" type="presParOf" srcId="{80AC407D-8407-4F1C-82F0-5AE8F620790F}" destId="{FB1247BF-EA3E-4ACB-BF4E-6EC687C31292}" srcOrd="17" destOrd="0" presId="urn:microsoft.com/office/officeart/2005/8/layout/cycle5"/>
    <dgm:cxn modelId="{3E28C631-E008-412C-BB41-CD56142DE609}" type="presParOf" srcId="{80AC407D-8407-4F1C-82F0-5AE8F620790F}" destId="{D1E3EB51-889E-4F6C-BEAE-C684BA52A3F3}" srcOrd="18" destOrd="0" presId="urn:microsoft.com/office/officeart/2005/8/layout/cycle5"/>
    <dgm:cxn modelId="{79EE47E0-621C-4532-BA1E-2D6C6726A07B}" type="presParOf" srcId="{80AC407D-8407-4F1C-82F0-5AE8F620790F}" destId="{1392C394-E6BE-4413-9578-976435B970B2}" srcOrd="19" destOrd="0" presId="urn:microsoft.com/office/officeart/2005/8/layout/cycle5"/>
    <dgm:cxn modelId="{71003648-08EA-471C-9546-BC7D0F27AD22}" type="presParOf" srcId="{80AC407D-8407-4F1C-82F0-5AE8F620790F}" destId="{02C17AAD-CCBF-467D-A356-D2EEA160AB09}" srcOrd="20" destOrd="0" presId="urn:microsoft.com/office/officeart/2005/8/layout/cycle5"/>
    <dgm:cxn modelId="{5013101E-DB4A-4F98-A2FB-29943E599CB7}" type="presParOf" srcId="{80AC407D-8407-4F1C-82F0-5AE8F620790F}" destId="{927E609E-3A3D-4D65-BCB2-2BE0F77EB5DC}" srcOrd="21" destOrd="0" presId="urn:microsoft.com/office/officeart/2005/8/layout/cycle5"/>
    <dgm:cxn modelId="{7AC346E9-60CC-475B-BDEC-27517D6E7AC4}" type="presParOf" srcId="{80AC407D-8407-4F1C-82F0-5AE8F620790F}" destId="{DB70990C-442B-46A1-92BC-11BBA7C6433A}" srcOrd="22" destOrd="0" presId="urn:microsoft.com/office/officeart/2005/8/layout/cycle5"/>
    <dgm:cxn modelId="{DDCCC7F1-A244-43A0-BF0A-745C3071372D}" type="presParOf" srcId="{80AC407D-8407-4F1C-82F0-5AE8F620790F}" destId="{A017D3B6-0B07-42F7-9FAF-C288C6B1B3FB}"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699EC-5A39-4F4C-905B-8375D407DE87}">
      <dsp:nvSpPr>
        <dsp:cNvPr id="0" name=""/>
        <dsp:cNvSpPr/>
      </dsp:nvSpPr>
      <dsp:spPr>
        <a:xfrm>
          <a:off x="2788507" y="-137213"/>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Coaching Model Builds Competencies</a:t>
          </a:r>
        </a:p>
      </dsp:txBody>
      <dsp:txXfrm>
        <a:off x="2833490" y="-92230"/>
        <a:ext cx="1678035" cy="831507"/>
      </dsp:txXfrm>
    </dsp:sp>
    <dsp:sp modelId="{DFA43144-7C8F-4DD5-9DE6-CF28ECA62DDD}">
      <dsp:nvSpPr>
        <dsp:cNvPr id="0" name=""/>
        <dsp:cNvSpPr/>
      </dsp:nvSpPr>
      <dsp:spPr>
        <a:xfrm>
          <a:off x="1636974" y="397178"/>
          <a:ext cx="4461665" cy="4461665"/>
        </a:xfrm>
        <a:custGeom>
          <a:avLst/>
          <a:gdLst/>
          <a:ahLst/>
          <a:cxnLst/>
          <a:rect l="0" t="0" r="0" b="0"/>
          <a:pathLst>
            <a:path>
              <a:moveTo>
                <a:pt x="3029470" y="147855"/>
              </a:moveTo>
              <a:arcTo wR="2230832" hR="2230832" stAng="17458644" swAng="541733"/>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84018A-6288-45AB-82EE-02A43D91012D}">
      <dsp:nvSpPr>
        <dsp:cNvPr id="0" name=""/>
        <dsp:cNvSpPr/>
      </dsp:nvSpPr>
      <dsp:spPr>
        <a:xfrm>
          <a:off x="4641322" y="757111"/>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Coaching Aligned with </a:t>
          </a:r>
        </a:p>
        <a:p>
          <a:pPr lvl="0" algn="ctr" defTabSz="533400">
            <a:lnSpc>
              <a:spcPct val="90000"/>
            </a:lnSpc>
            <a:spcBef>
              <a:spcPct val="0"/>
            </a:spcBef>
            <a:spcAft>
              <a:spcPct val="35000"/>
            </a:spcAft>
          </a:pPr>
          <a:r>
            <a:rPr lang="en-US" sz="1200" b="1" kern="1200" dirty="0"/>
            <a:t>Business Unit Strategy</a:t>
          </a:r>
        </a:p>
      </dsp:txBody>
      <dsp:txXfrm>
        <a:off x="4686305" y="802094"/>
        <a:ext cx="1678035" cy="831507"/>
      </dsp:txXfrm>
    </dsp:sp>
    <dsp:sp modelId="{7A96043C-9711-485C-9F82-81F5B2E28106}">
      <dsp:nvSpPr>
        <dsp:cNvPr id="0" name=""/>
        <dsp:cNvSpPr/>
      </dsp:nvSpPr>
      <dsp:spPr>
        <a:xfrm>
          <a:off x="1400511" y="38519"/>
          <a:ext cx="4461665" cy="4461665"/>
        </a:xfrm>
        <a:custGeom>
          <a:avLst/>
          <a:gdLst/>
          <a:ahLst/>
          <a:cxnLst/>
          <a:rect l="0" t="0" r="0" b="0"/>
          <a:pathLst>
            <a:path>
              <a:moveTo>
                <a:pt x="4402797" y="1721730"/>
              </a:moveTo>
              <a:arcTo wR="2230832" hR="2230832" stAng="20808491" swAng="390558"/>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3D2D74-1D4F-4A58-85DA-DD5039E2DA33}">
      <dsp:nvSpPr>
        <dsp:cNvPr id="0" name=""/>
        <dsp:cNvSpPr/>
      </dsp:nvSpPr>
      <dsp:spPr>
        <a:xfrm>
          <a:off x="5019340" y="2093619"/>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Coaching is a Priority Rotation Followed</a:t>
          </a:r>
        </a:p>
      </dsp:txBody>
      <dsp:txXfrm>
        <a:off x="5064323" y="2138602"/>
        <a:ext cx="1678035" cy="831507"/>
      </dsp:txXfrm>
    </dsp:sp>
    <dsp:sp modelId="{1B9B5B45-2039-47E6-9122-0B5D52360F0E}">
      <dsp:nvSpPr>
        <dsp:cNvPr id="0" name=""/>
        <dsp:cNvSpPr/>
      </dsp:nvSpPr>
      <dsp:spPr>
        <a:xfrm>
          <a:off x="1401697" y="594107"/>
          <a:ext cx="4461665" cy="4461665"/>
        </a:xfrm>
        <a:custGeom>
          <a:avLst/>
          <a:gdLst/>
          <a:ahLst/>
          <a:cxnLst/>
          <a:rect l="0" t="0" r="0" b="0"/>
          <a:pathLst>
            <a:path>
              <a:moveTo>
                <a:pt x="4446465" y="2490802"/>
              </a:moveTo>
              <a:arcTo wR="2230832" hR="2230832" stAng="401529" swAng="32499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8402B8-A9F7-4F05-846C-65C49797CE33}">
      <dsp:nvSpPr>
        <dsp:cNvPr id="0" name=""/>
        <dsp:cNvSpPr/>
      </dsp:nvSpPr>
      <dsp:spPr>
        <a:xfrm>
          <a:off x="4675728" y="3361269"/>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Coaching Oversight by WABC Certified Coaches</a:t>
          </a:r>
        </a:p>
      </dsp:txBody>
      <dsp:txXfrm>
        <a:off x="4720711" y="3406252"/>
        <a:ext cx="1678035" cy="831507"/>
      </dsp:txXfrm>
    </dsp:sp>
    <dsp:sp modelId="{38D38432-27C2-42C2-A5A1-11A78D6A880B}">
      <dsp:nvSpPr>
        <dsp:cNvPr id="0" name=""/>
        <dsp:cNvSpPr/>
      </dsp:nvSpPr>
      <dsp:spPr>
        <a:xfrm>
          <a:off x="1578762" y="268226"/>
          <a:ext cx="4461665" cy="4461665"/>
        </a:xfrm>
        <a:custGeom>
          <a:avLst/>
          <a:gdLst/>
          <a:ahLst/>
          <a:cxnLst/>
          <a:rect l="0" t="0" r="0" b="0"/>
          <a:pathLst>
            <a:path>
              <a:moveTo>
                <a:pt x="3464080" y="4089788"/>
              </a:moveTo>
              <a:arcTo wR="2230832" hR="2230832" stAng="3386361" swAng="60684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1CDC29-995C-4630-AA37-1F5303D00893}">
      <dsp:nvSpPr>
        <dsp:cNvPr id="0" name=""/>
        <dsp:cNvSpPr/>
      </dsp:nvSpPr>
      <dsp:spPr>
        <a:xfrm>
          <a:off x="2808073" y="4324433"/>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Coaching Metrics Advance Coaching Process</a:t>
          </a:r>
        </a:p>
      </dsp:txBody>
      <dsp:txXfrm>
        <a:off x="2853056" y="4369416"/>
        <a:ext cx="1678035" cy="831507"/>
      </dsp:txXfrm>
    </dsp:sp>
    <dsp:sp modelId="{463EA9AA-7176-4AEA-A1F4-D2C0B22F97A1}">
      <dsp:nvSpPr>
        <dsp:cNvPr id="0" name=""/>
        <dsp:cNvSpPr/>
      </dsp:nvSpPr>
      <dsp:spPr>
        <a:xfrm>
          <a:off x="1594981" y="394989"/>
          <a:ext cx="4461665" cy="4461665"/>
        </a:xfrm>
        <a:custGeom>
          <a:avLst/>
          <a:gdLst/>
          <a:ahLst/>
          <a:cxnLst/>
          <a:rect l="0" t="0" r="0" b="0"/>
          <a:pathLst>
            <a:path>
              <a:moveTo>
                <a:pt x="1105789" y="4157200"/>
              </a:moveTo>
              <a:arcTo wR="2230832" hR="2230832" stAng="7217156" swAng="568675"/>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CCFC060-5770-47B4-B26B-3CC7CB96741E}">
      <dsp:nvSpPr>
        <dsp:cNvPr id="0" name=""/>
        <dsp:cNvSpPr/>
      </dsp:nvSpPr>
      <dsp:spPr>
        <a:xfrm>
          <a:off x="993029" y="3338354"/>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Coach Development Professional and Personal</a:t>
          </a:r>
        </a:p>
      </dsp:txBody>
      <dsp:txXfrm>
        <a:off x="1038012" y="3383337"/>
        <a:ext cx="1678035" cy="831507"/>
      </dsp:txXfrm>
    </dsp:sp>
    <dsp:sp modelId="{FB1247BF-EA3E-4ACB-BF4E-6EC687C31292}">
      <dsp:nvSpPr>
        <dsp:cNvPr id="0" name=""/>
        <dsp:cNvSpPr/>
      </dsp:nvSpPr>
      <dsp:spPr>
        <a:xfrm>
          <a:off x="1363221" y="43576"/>
          <a:ext cx="4461665" cy="4461665"/>
        </a:xfrm>
        <a:custGeom>
          <a:avLst/>
          <a:gdLst/>
          <a:ahLst/>
          <a:cxnLst/>
          <a:rect l="0" t="0" r="0" b="0"/>
          <a:pathLst>
            <a:path>
              <a:moveTo>
                <a:pt x="237313" y="3232079"/>
              </a:moveTo>
              <a:arcTo wR="2230832" hR="2230832" stAng="9199912" swAng="327591"/>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E3EB51-889E-4F6C-BEAE-C684BA52A3F3}">
      <dsp:nvSpPr>
        <dsp:cNvPr id="0" name=""/>
        <dsp:cNvSpPr/>
      </dsp:nvSpPr>
      <dsp:spPr>
        <a:xfrm>
          <a:off x="557675" y="2093619"/>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360 Degrees Assessment  of Coaches</a:t>
          </a:r>
        </a:p>
      </dsp:txBody>
      <dsp:txXfrm>
        <a:off x="602658" y="2138602"/>
        <a:ext cx="1678035" cy="831507"/>
      </dsp:txXfrm>
    </dsp:sp>
    <dsp:sp modelId="{02C17AAD-CCBF-467D-A356-D2EEA160AB09}">
      <dsp:nvSpPr>
        <dsp:cNvPr id="0" name=""/>
        <dsp:cNvSpPr/>
      </dsp:nvSpPr>
      <dsp:spPr>
        <a:xfrm>
          <a:off x="1489341" y="-93382"/>
          <a:ext cx="4461665" cy="4461665"/>
        </a:xfrm>
        <a:custGeom>
          <a:avLst/>
          <a:gdLst/>
          <a:ahLst/>
          <a:cxnLst/>
          <a:rect l="0" t="0" r="0" b="0"/>
          <a:pathLst>
            <a:path>
              <a:moveTo>
                <a:pt x="3503" y="2105856"/>
              </a:moveTo>
              <a:arcTo wR="2230832" hR="2230832" stAng="10992691" swAng="376297"/>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27E609E-3A3D-4D65-BCB2-2BE0F77EB5DC}">
      <dsp:nvSpPr>
        <dsp:cNvPr id="0" name=""/>
        <dsp:cNvSpPr/>
      </dsp:nvSpPr>
      <dsp:spPr>
        <a:xfrm>
          <a:off x="901264" y="768593"/>
          <a:ext cx="1768001" cy="921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Assessment Process Framework for Coaches</a:t>
          </a:r>
        </a:p>
      </dsp:txBody>
      <dsp:txXfrm>
        <a:off x="946247" y="813576"/>
        <a:ext cx="1678035" cy="831507"/>
      </dsp:txXfrm>
    </dsp:sp>
    <dsp:sp modelId="{A017D3B6-0B07-42F7-9FAF-C288C6B1B3FB}">
      <dsp:nvSpPr>
        <dsp:cNvPr id="0" name=""/>
        <dsp:cNvSpPr/>
      </dsp:nvSpPr>
      <dsp:spPr>
        <a:xfrm>
          <a:off x="1187279" y="415458"/>
          <a:ext cx="4461665" cy="4461665"/>
        </a:xfrm>
        <a:custGeom>
          <a:avLst/>
          <a:gdLst/>
          <a:ahLst/>
          <a:cxnLst/>
          <a:rect l="0" t="0" r="0" b="0"/>
          <a:pathLst>
            <a:path>
              <a:moveTo>
                <a:pt x="1134578" y="287937"/>
              </a:moveTo>
              <a:arcTo wR="2230832" hR="2230832" stAng="14434001" swAng="58762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14/04/19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14/04/19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372464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82">
              <a:spcBef>
                <a:spcPct val="0"/>
              </a:spcBef>
            </a:pPr>
            <a:r>
              <a:rPr lang="en-US" dirty="0"/>
              <a:t>Nascent-Coaching may be happening but it is inconsistent and abandoned upon more pressing issues.</a:t>
            </a:r>
          </a:p>
          <a:p>
            <a:pPr defTabSz="914182">
              <a:spcBef>
                <a:spcPct val="0"/>
              </a:spcBef>
            </a:pPr>
            <a:r>
              <a:rPr lang="en-US" dirty="0"/>
              <a:t>Tactical-Coaching usually provided through HR and not linked to other internal processes, i.e. succession planning and appraisal. </a:t>
            </a:r>
          </a:p>
          <a:p>
            <a:pPr defTabSz="914182">
              <a:spcBef>
                <a:spcPct val="0"/>
              </a:spcBef>
            </a:pPr>
            <a:r>
              <a:rPr lang="en-US" dirty="0"/>
              <a:t>Strategic-Managers set an example by effectively coaching direct reports.  Coaching behaviors support business drivers.</a:t>
            </a:r>
          </a:p>
          <a:p>
            <a:pPr defTabSz="914182">
              <a:spcBef>
                <a:spcPct val="0"/>
              </a:spcBef>
            </a:pPr>
            <a:r>
              <a:rPr lang="en-US" dirty="0"/>
              <a:t>Embedded-Controversial and difficult issues are addressed through coaching processes.  Coaching is valued for the opportunity to develop both personally and organizationally.</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E61ADC-C6E3-4C72-9693-AEF772C44863}" type="slidenum">
              <a:rPr lang="en-US" smtClean="0"/>
              <a:pPr>
                <a:defRPr/>
              </a:pPr>
              <a:t>5</a:t>
            </a:fld>
            <a:endParaRPr lang="en-US" dirty="0"/>
          </a:p>
        </p:txBody>
      </p:sp>
    </p:spTree>
    <p:extLst>
      <p:ext uri="{BB962C8B-B14F-4D97-AF65-F5344CB8AC3E}">
        <p14:creationId xmlns:p14="http://schemas.microsoft.com/office/powerpoint/2010/main" val="291501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a:t>
            </a:r>
            <a:r>
              <a:rPr lang="en-US" baseline="0" dirty="0"/>
              <a:t> transition from the previous slide by saying that all our investment in Sales Process and Development would have been lost without a robust coaching effort.  Data shows that coaching dramatically improves retention of information.  </a:t>
            </a:r>
          </a:p>
          <a:p>
            <a:endParaRPr lang="en-US" baseline="0" dirty="0"/>
          </a:p>
          <a:p>
            <a:r>
              <a:rPr lang="en-US" baseline="0" dirty="0"/>
              <a:t>Tina, you could tell a bit of a story about how we convinced the NF executives that coaching is worth investing in.  Specifically, I remember Sprague’s comment from our recommendations presentation at the Blackwell: “I think we’re saying that, while we believe that all of what Sales Development will be doing will be beneficial, coaching is by far the element that will make the most difference.”  </a:t>
            </a:r>
            <a:endParaRPr lang="en-US" dirty="0"/>
          </a:p>
        </p:txBody>
      </p:sp>
      <p:sp>
        <p:nvSpPr>
          <p:cNvPr id="4" name="Slide Number Placeholder 3"/>
          <p:cNvSpPr>
            <a:spLocks noGrp="1"/>
          </p:cNvSpPr>
          <p:nvPr>
            <p:ph type="sldNum" sz="quarter" idx="10"/>
          </p:nvPr>
        </p:nvSpPr>
        <p:spPr/>
        <p:txBody>
          <a:bodyPr/>
          <a:lstStyle/>
          <a:p>
            <a:fld id="{4DAC4CAA-C452-45C0-AD41-D3E0BE63A78F}" type="slidenum">
              <a:rPr lang="en-US" smtClean="0"/>
              <a:pPr/>
              <a:t>7</a:t>
            </a:fld>
            <a:endParaRPr lang="en-US" dirty="0"/>
          </a:p>
        </p:txBody>
      </p:sp>
    </p:spTree>
    <p:extLst>
      <p:ext uri="{BB962C8B-B14F-4D97-AF65-F5344CB8AC3E}">
        <p14:creationId xmlns:p14="http://schemas.microsoft.com/office/powerpoint/2010/main" val="308007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kern="1200" dirty="0">
                <a:solidFill>
                  <a:schemeClr val="tx1"/>
                </a:solidFill>
                <a:latin typeface="+mn-lt"/>
                <a:ea typeface="+mn-ea"/>
                <a:cs typeface="+mn-cs"/>
              </a:rPr>
              <a:t>2007</a:t>
            </a:r>
          </a:p>
          <a:p>
            <a:r>
              <a:rPr lang="en-US" sz="1000" kern="1200" baseline="0" dirty="0">
                <a:solidFill>
                  <a:schemeClr val="tx1"/>
                </a:solidFill>
                <a:latin typeface="+mn-lt"/>
                <a:ea typeface="+mn-ea"/>
                <a:cs typeface="+mn-cs"/>
              </a:rPr>
              <a:t>  </a:t>
            </a:r>
            <a:r>
              <a:rPr lang="en-US" sz="1000" kern="1200" dirty="0">
                <a:solidFill>
                  <a:schemeClr val="tx1"/>
                </a:solidFill>
                <a:latin typeface="+mn-lt"/>
                <a:ea typeface="+mn-ea"/>
                <a:cs typeface="+mn-cs"/>
              </a:rPr>
              <a:t>-Two coaches 40 Leaders</a:t>
            </a:r>
          </a:p>
          <a:p>
            <a:r>
              <a:rPr lang="en-US" sz="1000" kern="1200" dirty="0">
                <a:solidFill>
                  <a:schemeClr val="tx1"/>
                </a:solidFill>
                <a:latin typeface="+mn-lt"/>
                <a:ea typeface="+mn-ea"/>
                <a:cs typeface="+mn-cs"/>
              </a:rPr>
              <a:t>2009</a:t>
            </a:r>
          </a:p>
          <a:p>
            <a:r>
              <a:rPr lang="en-US" sz="1000" kern="1200" dirty="0">
                <a:solidFill>
                  <a:schemeClr val="tx1"/>
                </a:solidFill>
                <a:latin typeface="+mn-lt"/>
                <a:ea typeface="+mn-ea"/>
                <a:cs typeface="+mn-cs"/>
              </a:rPr>
              <a:t>  -Added 20 Leaders</a:t>
            </a:r>
          </a:p>
          <a:p>
            <a:r>
              <a:rPr lang="en-US" sz="1000" kern="1200" dirty="0">
                <a:solidFill>
                  <a:schemeClr val="tx1"/>
                </a:solidFill>
                <a:latin typeface="+mn-lt"/>
                <a:ea typeface="+mn-ea"/>
                <a:cs typeface="+mn-cs"/>
              </a:rPr>
              <a:t>2010</a:t>
            </a:r>
          </a:p>
          <a:p>
            <a:r>
              <a:rPr lang="en-US" sz="1000" kern="1200" dirty="0">
                <a:solidFill>
                  <a:schemeClr val="tx1"/>
                </a:solidFill>
                <a:latin typeface="+mn-lt"/>
                <a:ea typeface="+mn-ea"/>
                <a:cs typeface="+mn-cs"/>
              </a:rPr>
              <a:t>  -WABC CBC Designation Approved</a:t>
            </a:r>
          </a:p>
          <a:p>
            <a:r>
              <a:rPr lang="en-US" sz="1000" kern="1200" dirty="0">
                <a:solidFill>
                  <a:schemeClr val="tx1"/>
                </a:solidFill>
                <a:latin typeface="+mn-lt"/>
                <a:ea typeface="+mn-ea"/>
                <a:cs typeface="+mn-cs"/>
              </a:rPr>
              <a:t>  -20 Leaders Certified</a:t>
            </a:r>
          </a:p>
          <a:p>
            <a:r>
              <a:rPr lang="en-US" sz="1000" kern="1200" dirty="0">
                <a:solidFill>
                  <a:schemeClr val="tx1"/>
                </a:solidFill>
                <a:latin typeface="+mn-lt"/>
                <a:ea typeface="+mn-ea"/>
                <a:cs typeface="+mn-cs"/>
              </a:rPr>
              <a:t>  -One coach added</a:t>
            </a:r>
          </a:p>
          <a:p>
            <a:r>
              <a:rPr lang="en-US" sz="1000" kern="1200" dirty="0">
                <a:solidFill>
                  <a:schemeClr val="tx1"/>
                </a:solidFill>
                <a:latin typeface="+mn-lt"/>
                <a:ea typeface="+mn-ea"/>
                <a:cs typeface="+mn-cs"/>
              </a:rPr>
              <a:t>2011</a:t>
            </a:r>
          </a:p>
          <a:p>
            <a:r>
              <a:rPr lang="en-US" sz="1000" kern="1200" dirty="0">
                <a:solidFill>
                  <a:schemeClr val="tx1"/>
                </a:solidFill>
                <a:latin typeface="+mn-lt"/>
                <a:ea typeface="+mn-ea"/>
                <a:cs typeface="+mn-cs"/>
              </a:rPr>
              <a:t>  -Added 40 Leaders</a:t>
            </a:r>
          </a:p>
          <a:p>
            <a:r>
              <a:rPr lang="en-US" sz="1000" kern="1200" dirty="0">
                <a:solidFill>
                  <a:schemeClr val="tx1"/>
                </a:solidFill>
                <a:latin typeface="+mn-lt"/>
                <a:ea typeface="+mn-ea"/>
                <a:cs typeface="+mn-cs"/>
              </a:rPr>
              <a:t>  -Two coaches added</a:t>
            </a:r>
          </a:p>
          <a:p>
            <a:r>
              <a:rPr lang="en-US" sz="1000" kern="1200" dirty="0">
                <a:solidFill>
                  <a:schemeClr val="tx1"/>
                </a:solidFill>
                <a:latin typeface="+mn-lt"/>
                <a:ea typeface="+mn-ea"/>
                <a:cs typeface="+mn-cs"/>
              </a:rPr>
              <a:t>2013</a:t>
            </a:r>
          </a:p>
          <a:p>
            <a:r>
              <a:rPr lang="en-US" sz="1000" kern="1200" dirty="0">
                <a:solidFill>
                  <a:schemeClr val="tx1"/>
                </a:solidFill>
                <a:latin typeface="+mn-lt"/>
                <a:ea typeface="+mn-ea"/>
                <a:cs typeface="+mn-cs"/>
              </a:rPr>
              <a:t>  -Added 20 Leaders</a:t>
            </a:r>
          </a:p>
          <a:p>
            <a:r>
              <a:rPr lang="en-US" sz="1000" kern="1200" dirty="0">
                <a:solidFill>
                  <a:schemeClr val="tx1"/>
                </a:solidFill>
                <a:latin typeface="+mn-lt"/>
                <a:ea typeface="+mn-ea"/>
                <a:cs typeface="+mn-cs"/>
              </a:rPr>
              <a:t>  -One coach added</a:t>
            </a:r>
          </a:p>
          <a:p>
            <a:r>
              <a:rPr lang="en-US" sz="1000" kern="1200" dirty="0">
                <a:solidFill>
                  <a:schemeClr val="tx1"/>
                </a:solidFill>
                <a:latin typeface="+mn-lt"/>
                <a:ea typeface="+mn-ea"/>
                <a:cs typeface="+mn-cs"/>
              </a:rPr>
              <a:t>2014-Added 65 Leaders</a:t>
            </a:r>
          </a:p>
          <a:p>
            <a:r>
              <a:rPr lang="en-US" sz="1000" kern="1200" dirty="0">
                <a:solidFill>
                  <a:schemeClr val="tx1"/>
                </a:solidFill>
                <a:latin typeface="+mn-lt"/>
                <a:ea typeface="+mn-ea"/>
                <a:cs typeface="+mn-cs"/>
              </a:rPr>
              <a:t>  -Two coaches added</a:t>
            </a:r>
          </a:p>
          <a:p>
            <a:r>
              <a:rPr lang="en-US" sz="1000" kern="1200" dirty="0">
                <a:solidFill>
                  <a:schemeClr val="tx1"/>
                </a:solidFill>
                <a:latin typeface="+mn-lt"/>
                <a:ea typeface="+mn-ea"/>
                <a:cs typeface="+mn-cs"/>
              </a:rPr>
              <a:t>2015</a:t>
            </a:r>
          </a:p>
          <a:p>
            <a:r>
              <a:rPr lang="en-US" sz="1000" kern="1200" dirty="0">
                <a:solidFill>
                  <a:schemeClr val="tx1"/>
                </a:solidFill>
                <a:latin typeface="+mn-lt"/>
                <a:ea typeface="+mn-ea"/>
                <a:cs typeface="+mn-cs"/>
              </a:rPr>
              <a:t>  -RCC Designation Approved and CMBC in process</a:t>
            </a:r>
          </a:p>
          <a:p>
            <a:r>
              <a:rPr lang="en-US" sz="1000" kern="1200" dirty="0">
                <a:solidFill>
                  <a:schemeClr val="tx1"/>
                </a:solidFill>
                <a:latin typeface="+mn-lt"/>
                <a:ea typeface="+mn-ea"/>
                <a:cs typeface="+mn-cs"/>
              </a:rPr>
              <a:t>2015</a:t>
            </a:r>
          </a:p>
          <a:p>
            <a:r>
              <a:rPr lang="en-US" sz="1000" kern="1200" dirty="0">
                <a:solidFill>
                  <a:schemeClr val="tx1"/>
                </a:solidFill>
                <a:latin typeface="+mn-lt"/>
                <a:ea typeface="+mn-ea"/>
                <a:cs typeface="+mn-cs"/>
              </a:rPr>
              <a:t>  -225 Total coaches in program</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  -125 Certified Coaches</a:t>
            </a:r>
          </a:p>
          <a:p>
            <a:r>
              <a:rPr lang="en-US" sz="1000" kern="1200" dirty="0">
                <a:solidFill>
                  <a:schemeClr val="tx1"/>
                </a:solidFill>
                <a:latin typeface="+mn-lt"/>
                <a:ea typeface="+mn-ea"/>
                <a:cs typeface="+mn-cs"/>
              </a:rPr>
              <a:t>  -30 in Masters Program</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  -65 in RCC Program-6 February Graduates</a:t>
            </a:r>
          </a:p>
          <a:p>
            <a:endParaRPr lang="en-US" dirty="0"/>
          </a:p>
        </p:txBody>
      </p:sp>
      <p:sp>
        <p:nvSpPr>
          <p:cNvPr id="4" name="Slide Number Placeholder 3"/>
          <p:cNvSpPr>
            <a:spLocks noGrp="1"/>
          </p:cNvSpPr>
          <p:nvPr>
            <p:ph type="sldNum" sz="quarter" idx="10"/>
          </p:nvPr>
        </p:nvSpPr>
        <p:spPr/>
        <p:txBody>
          <a:bodyPr/>
          <a:lstStyle/>
          <a:p>
            <a:fld id="{998E77F7-BE46-3341-8228-1C871D065EC7}" type="slidenum">
              <a:rPr lang="en-US" smtClean="0"/>
              <a:pPr/>
              <a:t>9</a:t>
            </a:fld>
            <a:endParaRPr lang="en-US" dirty="0"/>
          </a:p>
        </p:txBody>
      </p:sp>
    </p:spTree>
    <p:extLst>
      <p:ext uri="{BB962C8B-B14F-4D97-AF65-F5344CB8AC3E}">
        <p14:creationId xmlns:p14="http://schemas.microsoft.com/office/powerpoint/2010/main" val="336262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1" dirty="0"/>
              <a:t>One of the long term goals as we add coaching to any group is to be able to embed the coaching into the culture.  </a:t>
            </a:r>
            <a:r>
              <a:rPr lang="en-US" sz="1000" dirty="0"/>
              <a:t>This wheel talks about the process and steps that are a part of building and embedding coaching into a business.   </a:t>
            </a:r>
          </a:p>
          <a:p>
            <a:endParaRPr lang="en-US" sz="1000" dirty="0"/>
          </a:p>
          <a:p>
            <a:pPr eaLnBrk="1" hangingPunct="1">
              <a:buFont typeface="Arial" pitchFamily="34" charset="0"/>
              <a:buChar char="•"/>
            </a:pPr>
            <a:r>
              <a:rPr lang="en-US" sz="1000" dirty="0">
                <a:latin typeface="Arial" pitchFamily="34" charset="0"/>
              </a:rPr>
              <a:t>New coaches </a:t>
            </a:r>
            <a:r>
              <a:rPr lang="en-US" sz="1000" b="1" dirty="0">
                <a:latin typeface="Arial" pitchFamily="34" charset="0"/>
              </a:rPr>
              <a:t>enter the program with an emersion of expectations and a high level overview of the NF coaching program</a:t>
            </a:r>
            <a:r>
              <a:rPr lang="en-US" sz="1000" dirty="0">
                <a:latin typeface="Arial" pitchFamily="34" charset="0"/>
              </a:rPr>
              <a:t>.</a:t>
            </a:r>
          </a:p>
          <a:p>
            <a:pPr eaLnBrk="1" hangingPunct="1">
              <a:buFont typeface="Arial" pitchFamily="34" charset="0"/>
              <a:buChar char="•"/>
            </a:pPr>
            <a:r>
              <a:rPr lang="en-US" sz="1000" dirty="0">
                <a:latin typeface="Arial" pitchFamily="34" charset="0"/>
              </a:rPr>
              <a:t>Coaching is </a:t>
            </a:r>
            <a:r>
              <a:rPr lang="en-US" sz="1000" b="1" dirty="0">
                <a:latin typeface="Arial" pitchFamily="34" charset="0"/>
              </a:rPr>
              <a:t>aligned with Sales Process/Associate Development and is measured on forms submitted to coaching team</a:t>
            </a:r>
            <a:r>
              <a:rPr lang="en-US" sz="1000" dirty="0">
                <a:latin typeface="Arial" pitchFamily="34" charset="0"/>
              </a:rPr>
              <a:t>.</a:t>
            </a:r>
          </a:p>
          <a:p>
            <a:pPr defTabSz="915772">
              <a:buFont typeface="Arial" pitchFamily="34" charset="0"/>
              <a:buChar char="•"/>
              <a:defRPr/>
            </a:pPr>
            <a:r>
              <a:rPr lang="en-US" sz="1000" dirty="0">
                <a:latin typeface="Arial" pitchFamily="34" charset="0"/>
              </a:rPr>
              <a:t>Rotations for the field- 3 ride-alongs per wholesaler annually and monthly development calls.  </a:t>
            </a:r>
            <a:r>
              <a:rPr lang="en-US" sz="1000" b="1" dirty="0">
                <a:latin typeface="Arial" pitchFamily="34" charset="0"/>
              </a:rPr>
              <a:t>Rotations internally-3 side-by-side observations monthly.</a:t>
            </a:r>
          </a:p>
          <a:p>
            <a:pPr defTabSz="915772">
              <a:buFont typeface="Arial" pitchFamily="34" charset="0"/>
              <a:buChar char="•"/>
              <a:defRPr/>
            </a:pPr>
            <a:r>
              <a:rPr lang="en-US" sz="1000" dirty="0">
                <a:latin typeface="Arial" pitchFamily="34" charset="0"/>
              </a:rPr>
              <a:t>Coaching oversight-Field-three two-day ride-alongs and monthly development calls over two year period. Internal-3 side-by-side observation monthly until 54 hours are achieved.</a:t>
            </a:r>
          </a:p>
          <a:p>
            <a:pPr defTabSz="915772">
              <a:buFont typeface="Arial" pitchFamily="34" charset="0"/>
              <a:buChar char="•"/>
              <a:defRPr/>
            </a:pPr>
            <a:r>
              <a:rPr lang="en-US" sz="1000" dirty="0">
                <a:latin typeface="Arial" pitchFamily="34" charset="0"/>
              </a:rPr>
              <a:t>Coach </a:t>
            </a:r>
            <a:r>
              <a:rPr lang="en-US" sz="1000" b="1" dirty="0">
                <a:latin typeface="Arial" pitchFamily="34" charset="0"/>
              </a:rPr>
              <a:t>metrics-coaches can distinguish and coach to higher levels of performance</a:t>
            </a:r>
            <a:r>
              <a:rPr lang="en-US" sz="1000" dirty="0">
                <a:latin typeface="Arial" pitchFamily="34" charset="0"/>
              </a:rPr>
              <a:t>.  Current metrics are collected from field coaching forms and internal BLS reports.</a:t>
            </a:r>
          </a:p>
          <a:p>
            <a:pPr defTabSz="915772">
              <a:buFont typeface="Arial" pitchFamily="34" charset="0"/>
              <a:buChar char="•"/>
              <a:defRPr/>
            </a:pPr>
            <a:r>
              <a:rPr lang="en-US" sz="1000" dirty="0">
                <a:latin typeface="Arial" pitchFamily="34" charset="0"/>
              </a:rPr>
              <a:t>Professional Coach Development-20 </a:t>
            </a:r>
            <a:r>
              <a:rPr lang="en-US" sz="1000" b="1" dirty="0">
                <a:latin typeface="Arial" pitchFamily="34" charset="0"/>
              </a:rPr>
              <a:t>coaching modules </a:t>
            </a:r>
            <a:r>
              <a:rPr lang="en-US" sz="1000" dirty="0">
                <a:latin typeface="Arial" pitchFamily="34" charset="0"/>
              </a:rPr>
              <a:t>over two year period.  15 Foundational coaching process modules with 5 ancillary module.  The five additional modules include; Assessments, </a:t>
            </a:r>
            <a:r>
              <a:rPr lang="en-US" sz="1000" b="1" dirty="0">
                <a:latin typeface="Arial" pitchFamily="34" charset="0"/>
              </a:rPr>
              <a:t>Human Performance Institute </a:t>
            </a:r>
            <a:r>
              <a:rPr lang="en-US" sz="1000" dirty="0">
                <a:latin typeface="Arial" pitchFamily="34" charset="0"/>
              </a:rPr>
              <a:t>(work-life balance) leadership, </a:t>
            </a:r>
            <a:r>
              <a:rPr lang="en-US" sz="1000" b="1" dirty="0">
                <a:latin typeface="Arial" pitchFamily="34" charset="0"/>
              </a:rPr>
              <a:t>talent management</a:t>
            </a:r>
            <a:r>
              <a:rPr lang="en-US" sz="1000" dirty="0">
                <a:latin typeface="Arial" pitchFamily="34" charset="0"/>
              </a:rPr>
              <a:t>, and </a:t>
            </a:r>
            <a:r>
              <a:rPr lang="en-US" sz="1000" b="1" dirty="0">
                <a:latin typeface="Arial" pitchFamily="34" charset="0"/>
              </a:rPr>
              <a:t>advanced coaching skills</a:t>
            </a:r>
            <a:r>
              <a:rPr lang="en-US" sz="1000" dirty="0">
                <a:latin typeface="Arial" pitchFamily="34" charset="0"/>
              </a:rPr>
              <a:t>.</a:t>
            </a:r>
          </a:p>
          <a:p>
            <a:pPr defTabSz="915772">
              <a:buFont typeface="Arial" pitchFamily="34" charset="0"/>
              <a:buChar char="•"/>
              <a:defRPr/>
            </a:pPr>
            <a:r>
              <a:rPr lang="en-US" sz="1000" b="1" dirty="0">
                <a:latin typeface="Arial" pitchFamily="34" charset="0"/>
              </a:rPr>
              <a:t>Annual 360 degree assessment-ratings </a:t>
            </a:r>
            <a:r>
              <a:rPr lang="en-US" sz="1000" dirty="0">
                <a:latin typeface="Arial" pitchFamily="34" charset="0"/>
              </a:rPr>
              <a:t>provided by wholesalers, oversight coaches, direct leaders and self.</a:t>
            </a:r>
          </a:p>
          <a:p>
            <a:pPr defTabSz="915772">
              <a:buFont typeface="Arial" pitchFamily="34" charset="0"/>
              <a:buChar char="•"/>
              <a:defRPr/>
            </a:pPr>
            <a:r>
              <a:rPr lang="en-US" sz="1000" b="1" dirty="0">
                <a:latin typeface="Arial" pitchFamily="34" charset="0"/>
              </a:rPr>
              <a:t>Assessments-Use of DISC/PIAV to improve communications and relationships and customize the coaching</a:t>
            </a:r>
            <a:r>
              <a:rPr lang="en-US" sz="1000" dirty="0">
                <a:latin typeface="Arial" pitchFamily="34" charset="0"/>
              </a:rPr>
              <a:t>.  Explore the use of alternative assessments for use when appropriate, i.e., StrengthsFinder, Strong Inventory (career), interpreting 360s.</a:t>
            </a:r>
          </a:p>
        </p:txBody>
      </p:sp>
      <p:sp>
        <p:nvSpPr>
          <p:cNvPr id="4" name="Slide Number Placeholder 3"/>
          <p:cNvSpPr>
            <a:spLocks noGrp="1"/>
          </p:cNvSpPr>
          <p:nvPr>
            <p:ph type="sldNum" sz="quarter" idx="10"/>
          </p:nvPr>
        </p:nvSpPr>
        <p:spPr/>
        <p:txBody>
          <a:bodyPr/>
          <a:lstStyle/>
          <a:p>
            <a:fld id="{998E77F7-BE46-3341-8228-1C871D065EC7}" type="slidenum">
              <a:rPr lang="en-US" smtClean="0"/>
              <a:pPr/>
              <a:t>11</a:t>
            </a:fld>
            <a:endParaRPr lang="en-US" dirty="0"/>
          </a:p>
        </p:txBody>
      </p:sp>
    </p:spTree>
    <p:extLst>
      <p:ext uri="{BB962C8B-B14F-4D97-AF65-F5344CB8AC3E}">
        <p14:creationId xmlns:p14="http://schemas.microsoft.com/office/powerpoint/2010/main" val="135625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82">
              <a:spcBef>
                <a:spcPct val="0"/>
              </a:spcBef>
            </a:pPr>
            <a:endParaRPr lang="en-US" dirty="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411414-7494-43A6-B9CD-667900C23A55}" type="slidenum">
              <a:rPr lang="en-US" smtClean="0"/>
              <a:pPr>
                <a:defRPr/>
              </a:pPr>
              <a:t>12</a:t>
            </a:fld>
            <a:endParaRPr lang="en-US" dirty="0"/>
          </a:p>
        </p:txBody>
      </p:sp>
    </p:spTree>
    <p:extLst>
      <p:ext uri="{BB962C8B-B14F-4D97-AF65-F5344CB8AC3E}">
        <p14:creationId xmlns:p14="http://schemas.microsoft.com/office/powerpoint/2010/main" val="296987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Team Building and Effectiveness</a:t>
            </a:r>
          </a:p>
          <a:p>
            <a:r>
              <a:rPr lang="en-US" dirty="0">
                <a:latin typeface="Arial" pitchFamily="34" charset="0"/>
                <a:cs typeface="Arial" pitchFamily="34" charset="0"/>
              </a:rPr>
              <a:t>Strategic Alignment with Business Unit Objectives</a:t>
            </a:r>
          </a:p>
          <a:p>
            <a:r>
              <a:rPr lang="en-US" dirty="0">
                <a:latin typeface="Arial" pitchFamily="34" charset="0"/>
                <a:cs typeface="Arial" pitchFamily="34" charset="0"/>
              </a:rPr>
              <a:t>Increased Discretionary Effort</a:t>
            </a:r>
          </a:p>
          <a:p>
            <a:r>
              <a:rPr lang="en-US" dirty="0">
                <a:latin typeface="Arial" pitchFamily="34" charset="0"/>
                <a:cs typeface="Arial" pitchFamily="34" charset="0"/>
              </a:rPr>
              <a:t>Quicker Adoption of New Initiatives</a:t>
            </a:r>
          </a:p>
          <a:p>
            <a:r>
              <a:rPr lang="en-US" dirty="0">
                <a:latin typeface="Arial" pitchFamily="34" charset="0"/>
                <a:cs typeface="Arial" pitchFamily="34" charset="0"/>
              </a:rPr>
              <a:t>Team Scorecard Improvement</a:t>
            </a:r>
          </a:p>
          <a:p>
            <a:r>
              <a:rPr lang="en-US" dirty="0">
                <a:latin typeface="Arial" pitchFamily="34" charset="0"/>
                <a:cs typeface="Arial" pitchFamily="34" charset="0"/>
              </a:rPr>
              <a:t>Customer Enthusiasm Metric (CEM) Improvement</a:t>
            </a:r>
          </a:p>
          <a:p>
            <a:r>
              <a:rPr lang="en-US" dirty="0">
                <a:latin typeface="Arial" pitchFamily="34" charset="0"/>
                <a:cs typeface="Arial" pitchFamily="34" charset="0"/>
              </a:rPr>
              <a:t>Accelerated and Expedient Identification of Gaps and Solutions</a:t>
            </a:r>
          </a:p>
          <a:p>
            <a:r>
              <a:rPr lang="en-US" dirty="0">
                <a:latin typeface="Arial" pitchFamily="34" charset="0"/>
                <a:cs typeface="Arial" pitchFamily="34" charset="0"/>
              </a:rPr>
              <a:t>Closing Knowing-Doing Gaps</a:t>
            </a:r>
          </a:p>
          <a:p>
            <a:r>
              <a:rPr lang="en-US" dirty="0">
                <a:latin typeface="Arial" pitchFamily="34" charset="0"/>
                <a:cs typeface="Arial" pitchFamily="34" charset="0"/>
              </a:rPr>
              <a:t>Re-investing of Tribal Knowledge</a:t>
            </a:r>
          </a:p>
          <a:p>
            <a:r>
              <a:rPr lang="en-US" dirty="0">
                <a:latin typeface="Arial" pitchFamily="34" charset="0"/>
                <a:cs typeface="Arial" pitchFamily="34" charset="0"/>
              </a:rPr>
              <a:t>Competitive Differentiator</a:t>
            </a:r>
          </a:p>
          <a:p>
            <a:r>
              <a:rPr lang="en-US" dirty="0">
                <a:latin typeface="Arial" pitchFamily="34" charset="0"/>
                <a:cs typeface="Arial" pitchFamily="34" charset="0"/>
              </a:rPr>
              <a:t>Key Talent Retention Play</a:t>
            </a:r>
          </a:p>
          <a:p>
            <a:endParaRPr lang="en-US" dirty="0"/>
          </a:p>
        </p:txBody>
      </p:sp>
      <p:sp>
        <p:nvSpPr>
          <p:cNvPr id="4" name="Slide Number Placeholder 3"/>
          <p:cNvSpPr>
            <a:spLocks noGrp="1"/>
          </p:cNvSpPr>
          <p:nvPr>
            <p:ph type="sldNum" sz="quarter" idx="10"/>
          </p:nvPr>
        </p:nvSpPr>
        <p:spPr/>
        <p:txBody>
          <a:bodyPr/>
          <a:lstStyle/>
          <a:p>
            <a:fld id="{998E77F7-BE46-3341-8228-1C871D065EC7}"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31520" y="914400"/>
            <a:ext cx="10607040" cy="635000"/>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2600" b="1" i="0" u="none" strike="noStrike" kern="1200" cap="all" spc="40" normalizeH="0" baseline="0" noProof="0">
                <a:ln>
                  <a:noFill/>
                </a:ln>
                <a:solidFill>
                  <a:srgbClr val="007EBD"/>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all" spc="40" normalizeH="0" baseline="0" noProof="0" dirty="0">
                <a:ln>
                  <a:noFill/>
                </a:ln>
                <a:solidFill>
                  <a:srgbClr val="007EBD"/>
                </a:solidFill>
                <a:effectLst/>
                <a:uLnTx/>
                <a:uFillTx/>
                <a:latin typeface="Gotham Medium"/>
                <a:ea typeface="+mj-ea"/>
                <a:cs typeface="Gotham Medium"/>
              </a:rPr>
              <a:t>TITLE OF THE SLIDE </a:t>
            </a:r>
          </a:p>
        </p:txBody>
      </p:sp>
      <p:sp>
        <p:nvSpPr>
          <p:cNvPr id="13" name="Text Placeholder 12"/>
          <p:cNvSpPr>
            <a:spLocks noGrp="1"/>
          </p:cNvSpPr>
          <p:nvPr>
            <p:ph type="body" sz="quarter" idx="11"/>
          </p:nvPr>
        </p:nvSpPr>
        <p:spPr>
          <a:xfrm>
            <a:off x="731520" y="1737359"/>
            <a:ext cx="10607040" cy="448056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p:cNvSpPr>
            <a:spLocks noGrp="1"/>
          </p:cNvSpPr>
          <p:nvPr>
            <p:ph type="sldNum" sz="quarter" idx="4"/>
          </p:nvPr>
        </p:nvSpPr>
        <p:spPr>
          <a:xfrm>
            <a:off x="8737600" y="642302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E59E3-B5CB-468F-9B39-2769E79603C8}" type="slidenum">
              <a:rPr lang="en-US" smtClean="0"/>
              <a:pPr/>
              <a:t>‹#›</a:t>
            </a:fld>
            <a:endParaRPr lang="en-US" dirty="0"/>
          </a:p>
        </p:txBody>
      </p:sp>
    </p:spTree>
    <p:extLst>
      <p:ext uri="{BB962C8B-B14F-4D97-AF65-F5344CB8AC3E}">
        <p14:creationId xmlns:p14="http://schemas.microsoft.com/office/powerpoint/2010/main" val="1049201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457200"/>
            <a:ext cx="11338560" cy="561974"/>
          </a:xfrm>
        </p:spPr>
        <p:txBody>
          <a:bodyPr bIns="0" anchor="ctr" anchorCtr="0">
            <a:normAutofit/>
          </a:bodyPr>
          <a:lstStyle>
            <a:lvl1pPr algn="l">
              <a:lnSpc>
                <a:spcPts val="2680"/>
              </a:lnSpc>
              <a:defRPr sz="2400" b="1" baseline="0">
                <a:solidFill>
                  <a:srgbClr val="1C57A5"/>
                </a:solidFill>
                <a:latin typeface="Arial" pitchFamily="34" charset="0"/>
                <a:cs typeface="Arial" pitchFamily="34" charset="0"/>
              </a:defRPr>
            </a:lvl1pPr>
          </a:lstStyle>
          <a:p>
            <a:r>
              <a:rPr lang="en-US" dirty="0"/>
              <a:t>Headline (24 pt, Arial, Bold) </a:t>
            </a:r>
            <a:br>
              <a:rPr lang="en-US" dirty="0"/>
            </a:br>
            <a:r>
              <a:rPr lang="en-US" dirty="0"/>
              <a:t>headline can wrap if necessary</a:t>
            </a:r>
          </a:p>
        </p:txBody>
      </p:sp>
      <p:sp>
        <p:nvSpPr>
          <p:cNvPr id="3" name="Content Placeholder 2"/>
          <p:cNvSpPr>
            <a:spLocks noGrp="1"/>
          </p:cNvSpPr>
          <p:nvPr>
            <p:ph idx="1"/>
          </p:nvPr>
        </p:nvSpPr>
        <p:spPr>
          <a:xfrm>
            <a:off x="402336" y="1295400"/>
            <a:ext cx="11338560" cy="4648200"/>
          </a:xfrm>
        </p:spPr>
        <p:txBody>
          <a:bodyPr>
            <a:normAutofit/>
          </a:bodyPr>
          <a:lstStyle>
            <a:lvl1pPr>
              <a:defRPr sz="2400" baseline="0">
                <a:solidFill>
                  <a:schemeClr val="tx1"/>
                </a:solidFill>
                <a:latin typeface="Arial" pitchFamily="34" charset="0"/>
                <a:cs typeface="Arial" pitchFamily="34" charset="0"/>
              </a:defRPr>
            </a:lvl1pPr>
            <a:lvl2pPr>
              <a:defRPr sz="2200" baseline="0">
                <a:solidFill>
                  <a:schemeClr val="tx1"/>
                </a:solidFill>
                <a:latin typeface="Arial" pitchFamily="34" charset="0"/>
                <a:cs typeface="Arial" pitchFamily="34" charset="0"/>
              </a:defRPr>
            </a:lvl2pPr>
            <a:lvl3pPr>
              <a:defRPr sz="2000" baseline="0">
                <a:solidFill>
                  <a:schemeClr val="tx1"/>
                </a:solidFill>
                <a:latin typeface="Arial" pitchFamily="34" charset="0"/>
                <a:cs typeface="Arial" pitchFamily="34" charset="0"/>
              </a:defRPr>
            </a:lvl3pPr>
            <a:lvl4pPr>
              <a:defRPr sz="2000" baseline="0">
                <a:solidFill>
                  <a:schemeClr val="tx1"/>
                </a:solidFill>
                <a:latin typeface="Arial" pitchFamily="34" charset="0"/>
                <a:cs typeface="Arial" pitchFamily="34" charset="0"/>
              </a:defRPr>
            </a:lvl4pPr>
            <a:lvl5pPr>
              <a:defRPr sz="1600" baseline="0">
                <a:solidFill>
                  <a:schemeClr val="tx1"/>
                </a:solidFill>
                <a:latin typeface="Arial" pitchFamily="34" charset="0"/>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02336" y="5943600"/>
            <a:ext cx="11338560" cy="228600"/>
          </a:xfrm>
        </p:spPr>
        <p:txBody>
          <a:bodyPr>
            <a:noAutofit/>
          </a:bodyPr>
          <a:lstStyle>
            <a:lvl1pPr marL="0" indent="0">
              <a:buNone/>
              <a:defRPr sz="900" baseline="0"/>
            </a:lvl1pPr>
            <a:lvl2pPr>
              <a:defRPr sz="900"/>
            </a:lvl2pPr>
            <a:lvl3pPr>
              <a:defRPr sz="900"/>
            </a:lvl3pPr>
            <a:lvl4pPr>
              <a:defRPr sz="900"/>
            </a:lvl4pPr>
            <a:lvl5pPr>
              <a:defRPr sz="900"/>
            </a:lvl5pPr>
          </a:lstStyle>
          <a:p>
            <a:pPr lvl="0"/>
            <a:r>
              <a:rPr lang="en-US" dirty="0"/>
              <a:t>Footer, source or disclosure statement (optional)</a:t>
            </a:r>
          </a:p>
        </p:txBody>
      </p:sp>
    </p:spTree>
    <p:extLst>
      <p:ext uri="{BB962C8B-B14F-4D97-AF65-F5344CB8AC3E}">
        <p14:creationId xmlns:p14="http://schemas.microsoft.com/office/powerpoint/2010/main" val="234431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0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D06EF73-9DB8-4763-865F-2F88181A4732}" type="slidenum">
              <a:rPr/>
              <a:t>‹#›</a:t>
            </a:fld>
            <a:endParaRPr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endParaRPr dirty="0"/>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dirty="0"/>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a:p>
            <a:endParaRPr lang="en-US" dirty="0"/>
          </a:p>
          <a:p>
            <a:pPr marL="45720" indent="0" algn="ctr">
              <a:buNone/>
            </a:pPr>
            <a:r>
              <a:rPr lang="en-US" sz="4400" b="1" dirty="0">
                <a:solidFill>
                  <a:schemeClr val="tx1">
                    <a:lumMod val="50000"/>
                  </a:schemeClr>
                </a:solidFill>
                <a:latin typeface="Arial" panose="020B0604020202020204" pitchFamily="34" charset="0"/>
                <a:cs typeface="Arial" panose="020B0604020202020204" pitchFamily="34" charset="0"/>
              </a:rPr>
              <a:t>Developing Coaching Cultures in Organisations:</a:t>
            </a:r>
            <a:br>
              <a:rPr lang="en-US" sz="4400" b="1" dirty="0">
                <a:solidFill>
                  <a:schemeClr val="tx1">
                    <a:lumMod val="50000"/>
                  </a:schemeClr>
                </a:solidFill>
                <a:latin typeface="Arial" panose="020B0604020202020204" pitchFamily="34" charset="0"/>
                <a:cs typeface="Arial" panose="020B0604020202020204" pitchFamily="34" charset="0"/>
              </a:rPr>
            </a:br>
            <a:r>
              <a:rPr lang="en-US" sz="4400" b="1" dirty="0">
                <a:solidFill>
                  <a:schemeClr val="tx1">
                    <a:lumMod val="50000"/>
                  </a:schemeClr>
                </a:solidFill>
                <a:latin typeface="Arial" panose="020B0604020202020204" pitchFamily="34" charset="0"/>
                <a:cs typeface="Arial" panose="020B0604020202020204" pitchFamily="34" charset="0"/>
              </a:rPr>
              <a:t>Pitfalls and Opportunities</a:t>
            </a:r>
          </a:p>
        </p:txBody>
      </p:sp>
      <p:pic>
        <p:nvPicPr>
          <p:cNvPr id="5" name="Picture 4">
            <a:extLst>
              <a:ext uri="{FF2B5EF4-FFF2-40B4-BE49-F238E27FC236}">
                <a16:creationId xmlns:a16="http://schemas.microsoft.com/office/drawing/2014/main" xmlns="" id="{F24E8FDA-FE4D-45AD-B3ED-67EB555063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8434" y="403349"/>
            <a:ext cx="8348869" cy="1439545"/>
          </a:xfrm>
          <a:prstGeom prst="rect">
            <a:avLst/>
          </a:prstGeom>
        </p:spPr>
      </p:pic>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25033" y="215077"/>
            <a:ext cx="9102887" cy="925778"/>
          </a:xfrm>
        </p:spPr>
        <p:txBody>
          <a:bodyPr>
            <a:normAutofit/>
          </a:bodyPr>
          <a:lstStyle/>
          <a:p>
            <a:r>
              <a:rPr lang="en-US" sz="3200" dirty="0">
                <a:solidFill>
                  <a:schemeClr val="tx1"/>
                </a:solidFill>
              </a:rPr>
              <a:t>Partnership goal</a:t>
            </a:r>
          </a:p>
        </p:txBody>
      </p:sp>
      <p:sp>
        <p:nvSpPr>
          <p:cNvPr id="4" name="Slide Number Placeholder 3"/>
          <p:cNvSpPr>
            <a:spLocks noGrp="1"/>
          </p:cNvSpPr>
          <p:nvPr>
            <p:ph type="sldNum" sz="quarter" idx="4"/>
          </p:nvPr>
        </p:nvSpPr>
        <p:spPr/>
        <p:txBody>
          <a:bodyPr/>
          <a:lstStyle/>
          <a:p>
            <a:fld id="{3EFE59E3-B5CB-468F-9B39-2769E79603C8}" type="slidenum">
              <a:rPr lang="en-US" smtClean="0"/>
              <a:pPr/>
              <a:t>10</a:t>
            </a:fld>
            <a:endParaRPr lang="en-US" dirty="0"/>
          </a:p>
        </p:txBody>
      </p:sp>
      <p:grpSp>
        <p:nvGrpSpPr>
          <p:cNvPr id="20" name="Group 19"/>
          <p:cNvGrpSpPr/>
          <p:nvPr/>
        </p:nvGrpSpPr>
        <p:grpSpPr>
          <a:xfrm>
            <a:off x="3286771" y="964250"/>
            <a:ext cx="5618458" cy="5769755"/>
            <a:chOff x="2036892" y="1257627"/>
            <a:chExt cx="4803843" cy="5116675"/>
          </a:xfrm>
        </p:grpSpPr>
        <p:sp>
          <p:nvSpPr>
            <p:cNvPr id="6" name="Freeform 5"/>
            <p:cNvSpPr>
              <a:spLocks/>
            </p:cNvSpPr>
            <p:nvPr/>
          </p:nvSpPr>
          <p:spPr bwMode="auto">
            <a:xfrm rot="10800000">
              <a:off x="4438813" y="3264843"/>
              <a:ext cx="2401922" cy="2727165"/>
            </a:xfrm>
            <a:custGeom>
              <a:avLst/>
              <a:gdLst>
                <a:gd name="T0" fmla="*/ 383 w 492"/>
                <a:gd name="T1" fmla="*/ 329 h 582"/>
                <a:gd name="T2" fmla="*/ 382 w 492"/>
                <a:gd name="T3" fmla="*/ 301 h 582"/>
                <a:gd name="T4" fmla="*/ 492 w 492"/>
                <a:gd name="T5" fmla="*/ 68 h 582"/>
                <a:gd name="T6" fmla="*/ 301 w 492"/>
                <a:gd name="T7" fmla="*/ 0 h 582"/>
                <a:gd name="T8" fmla="*/ 0 w 492"/>
                <a:gd name="T9" fmla="*/ 301 h 582"/>
                <a:gd name="T10" fmla="*/ 192 w 492"/>
                <a:gd name="T11" fmla="*/ 582 h 582"/>
                <a:gd name="T12" fmla="*/ 383 w 492"/>
                <a:gd name="T13" fmla="*/ 329 h 582"/>
              </a:gdLst>
              <a:ahLst/>
              <a:cxnLst>
                <a:cxn ang="0">
                  <a:pos x="T0" y="T1"/>
                </a:cxn>
                <a:cxn ang="0">
                  <a:pos x="T2" y="T3"/>
                </a:cxn>
                <a:cxn ang="0">
                  <a:pos x="T4" y="T5"/>
                </a:cxn>
                <a:cxn ang="0">
                  <a:pos x="T6" y="T7"/>
                </a:cxn>
                <a:cxn ang="0">
                  <a:pos x="T8" y="T9"/>
                </a:cxn>
                <a:cxn ang="0">
                  <a:pos x="T10" y="T11"/>
                </a:cxn>
                <a:cxn ang="0">
                  <a:pos x="T12" y="T13"/>
                </a:cxn>
              </a:cxnLst>
              <a:rect l="0" t="0" r="r" b="b"/>
              <a:pathLst>
                <a:path w="492" h="582">
                  <a:moveTo>
                    <a:pt x="383" y="329"/>
                  </a:moveTo>
                  <a:cubicBezTo>
                    <a:pt x="382" y="320"/>
                    <a:pt x="382" y="310"/>
                    <a:pt x="382" y="301"/>
                  </a:cubicBezTo>
                  <a:cubicBezTo>
                    <a:pt x="382" y="207"/>
                    <a:pt x="425" y="123"/>
                    <a:pt x="492" y="68"/>
                  </a:cubicBezTo>
                  <a:cubicBezTo>
                    <a:pt x="440" y="25"/>
                    <a:pt x="374" y="0"/>
                    <a:pt x="301" y="0"/>
                  </a:cubicBezTo>
                  <a:cubicBezTo>
                    <a:pt x="135" y="0"/>
                    <a:pt x="0" y="135"/>
                    <a:pt x="0" y="301"/>
                  </a:cubicBezTo>
                  <a:cubicBezTo>
                    <a:pt x="0" y="429"/>
                    <a:pt x="80" y="538"/>
                    <a:pt x="192" y="582"/>
                  </a:cubicBezTo>
                  <a:cubicBezTo>
                    <a:pt x="203" y="466"/>
                    <a:pt x="279" y="370"/>
                    <a:pt x="383" y="329"/>
                  </a:cubicBezTo>
                  <a:close/>
                </a:path>
              </a:pathLst>
            </a:custGeom>
            <a:solidFill>
              <a:schemeClr val="tx2">
                <a:lumMod val="60000"/>
                <a:lumOff val="40000"/>
              </a:schemeClr>
            </a:solidFill>
            <a:ln>
              <a:solidFill>
                <a:schemeClr val="bg1"/>
              </a:solidFill>
            </a:ln>
            <a:effectLst>
              <a:innerShdw blurRad="190500">
                <a:prstClr val="black">
                  <a:alpha val="9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7" name="Freeform 7"/>
            <p:cNvSpPr>
              <a:spLocks/>
            </p:cNvSpPr>
            <p:nvPr/>
          </p:nvSpPr>
          <p:spPr bwMode="auto">
            <a:xfrm rot="10800000">
              <a:off x="2036892" y="3264843"/>
              <a:ext cx="2401922" cy="2727165"/>
            </a:xfrm>
            <a:custGeom>
              <a:avLst/>
              <a:gdLst>
                <a:gd name="T0" fmla="*/ 492 w 492"/>
                <a:gd name="T1" fmla="*/ 301 h 582"/>
                <a:gd name="T2" fmla="*/ 191 w 492"/>
                <a:gd name="T3" fmla="*/ 0 h 582"/>
                <a:gd name="T4" fmla="*/ 0 w 492"/>
                <a:gd name="T5" fmla="*/ 68 h 582"/>
                <a:gd name="T6" fmla="*/ 110 w 492"/>
                <a:gd name="T7" fmla="*/ 301 h 582"/>
                <a:gd name="T8" fmla="*/ 109 w 492"/>
                <a:gd name="T9" fmla="*/ 329 h 582"/>
                <a:gd name="T10" fmla="*/ 300 w 492"/>
                <a:gd name="T11" fmla="*/ 582 h 582"/>
                <a:gd name="T12" fmla="*/ 492 w 492"/>
                <a:gd name="T13" fmla="*/ 301 h 582"/>
              </a:gdLst>
              <a:ahLst/>
              <a:cxnLst>
                <a:cxn ang="0">
                  <a:pos x="T0" y="T1"/>
                </a:cxn>
                <a:cxn ang="0">
                  <a:pos x="T2" y="T3"/>
                </a:cxn>
                <a:cxn ang="0">
                  <a:pos x="T4" y="T5"/>
                </a:cxn>
                <a:cxn ang="0">
                  <a:pos x="T6" y="T7"/>
                </a:cxn>
                <a:cxn ang="0">
                  <a:pos x="T8" y="T9"/>
                </a:cxn>
                <a:cxn ang="0">
                  <a:pos x="T10" y="T11"/>
                </a:cxn>
                <a:cxn ang="0">
                  <a:pos x="T12" y="T13"/>
                </a:cxn>
              </a:cxnLst>
              <a:rect l="0" t="0" r="r" b="b"/>
              <a:pathLst>
                <a:path w="492" h="582">
                  <a:moveTo>
                    <a:pt x="492" y="301"/>
                  </a:moveTo>
                  <a:cubicBezTo>
                    <a:pt x="492" y="135"/>
                    <a:pt x="357" y="0"/>
                    <a:pt x="191" y="0"/>
                  </a:cubicBezTo>
                  <a:cubicBezTo>
                    <a:pt x="118" y="0"/>
                    <a:pt x="52" y="25"/>
                    <a:pt x="0" y="68"/>
                  </a:cubicBezTo>
                  <a:cubicBezTo>
                    <a:pt x="67" y="123"/>
                    <a:pt x="110" y="207"/>
                    <a:pt x="110" y="301"/>
                  </a:cubicBezTo>
                  <a:cubicBezTo>
                    <a:pt x="110" y="310"/>
                    <a:pt x="110" y="320"/>
                    <a:pt x="109" y="329"/>
                  </a:cubicBezTo>
                  <a:cubicBezTo>
                    <a:pt x="213" y="370"/>
                    <a:pt x="289" y="466"/>
                    <a:pt x="300" y="582"/>
                  </a:cubicBezTo>
                  <a:cubicBezTo>
                    <a:pt x="412" y="538"/>
                    <a:pt x="492" y="429"/>
                    <a:pt x="492" y="301"/>
                  </a:cubicBezTo>
                  <a:close/>
                </a:path>
              </a:pathLst>
            </a:custGeom>
            <a:solidFill>
              <a:srgbClr val="558ED6"/>
            </a:solidFill>
            <a:ln>
              <a:solidFill>
                <a:schemeClr val="bg1"/>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8" name="Freeform 8"/>
            <p:cNvSpPr>
              <a:spLocks/>
            </p:cNvSpPr>
            <p:nvPr/>
          </p:nvSpPr>
          <p:spPr bwMode="auto">
            <a:xfrm rot="10800000">
              <a:off x="3901380" y="4449790"/>
              <a:ext cx="1072803" cy="1224644"/>
            </a:xfrm>
            <a:custGeom>
              <a:avLst/>
              <a:gdLst>
                <a:gd name="T0" fmla="*/ 0 w 220"/>
                <a:gd name="T1" fmla="*/ 233 h 261"/>
                <a:gd name="T2" fmla="*/ 1 w 220"/>
                <a:gd name="T3" fmla="*/ 261 h 261"/>
                <a:gd name="T4" fmla="*/ 110 w 220"/>
                <a:gd name="T5" fmla="*/ 241 h 261"/>
                <a:gd name="T6" fmla="*/ 219 w 220"/>
                <a:gd name="T7" fmla="*/ 261 h 261"/>
                <a:gd name="T8" fmla="*/ 220 w 220"/>
                <a:gd name="T9" fmla="*/ 233 h 261"/>
                <a:gd name="T10" fmla="*/ 110 w 220"/>
                <a:gd name="T11" fmla="*/ 0 h 261"/>
                <a:gd name="T12" fmla="*/ 0 w 220"/>
                <a:gd name="T13" fmla="*/ 233 h 261"/>
              </a:gdLst>
              <a:ahLst/>
              <a:cxnLst>
                <a:cxn ang="0">
                  <a:pos x="T0" y="T1"/>
                </a:cxn>
                <a:cxn ang="0">
                  <a:pos x="T2" y="T3"/>
                </a:cxn>
                <a:cxn ang="0">
                  <a:pos x="T4" y="T5"/>
                </a:cxn>
                <a:cxn ang="0">
                  <a:pos x="T6" y="T7"/>
                </a:cxn>
                <a:cxn ang="0">
                  <a:pos x="T8" y="T9"/>
                </a:cxn>
                <a:cxn ang="0">
                  <a:pos x="T10" y="T11"/>
                </a:cxn>
                <a:cxn ang="0">
                  <a:pos x="T12" y="T13"/>
                </a:cxn>
              </a:cxnLst>
              <a:rect l="0" t="0" r="r" b="b"/>
              <a:pathLst>
                <a:path w="220" h="261">
                  <a:moveTo>
                    <a:pt x="0" y="233"/>
                  </a:moveTo>
                  <a:cubicBezTo>
                    <a:pt x="0" y="242"/>
                    <a:pt x="0" y="252"/>
                    <a:pt x="1" y="261"/>
                  </a:cubicBezTo>
                  <a:cubicBezTo>
                    <a:pt x="35" y="248"/>
                    <a:pt x="72" y="241"/>
                    <a:pt x="110" y="241"/>
                  </a:cubicBezTo>
                  <a:cubicBezTo>
                    <a:pt x="149" y="241"/>
                    <a:pt x="185" y="248"/>
                    <a:pt x="219" y="261"/>
                  </a:cubicBezTo>
                  <a:cubicBezTo>
                    <a:pt x="220" y="252"/>
                    <a:pt x="220" y="242"/>
                    <a:pt x="220" y="233"/>
                  </a:cubicBezTo>
                  <a:cubicBezTo>
                    <a:pt x="220" y="139"/>
                    <a:pt x="177" y="55"/>
                    <a:pt x="110" y="0"/>
                  </a:cubicBezTo>
                  <a:cubicBezTo>
                    <a:pt x="43" y="55"/>
                    <a:pt x="0" y="139"/>
                    <a:pt x="0" y="233"/>
                  </a:cubicBezTo>
                  <a:close/>
                </a:path>
              </a:pathLst>
            </a:custGeom>
            <a:solidFill>
              <a:srgbClr val="9BBB59"/>
            </a:solidFill>
            <a:ln>
              <a:no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9" name="Freeform 9"/>
            <p:cNvSpPr>
              <a:spLocks/>
            </p:cNvSpPr>
            <p:nvPr/>
          </p:nvSpPr>
          <p:spPr bwMode="auto">
            <a:xfrm rot="10800000">
              <a:off x="2969136" y="1722626"/>
              <a:ext cx="2939357" cy="1766504"/>
            </a:xfrm>
            <a:custGeom>
              <a:avLst/>
              <a:gdLst>
                <a:gd name="T0" fmla="*/ 301 w 602"/>
                <a:gd name="T1" fmla="*/ 0 h 377"/>
                <a:gd name="T2" fmla="*/ 110 w 602"/>
                <a:gd name="T3" fmla="*/ 68 h 377"/>
                <a:gd name="T4" fmla="*/ 1 w 602"/>
                <a:gd name="T5" fmla="*/ 48 h 377"/>
                <a:gd name="T6" fmla="*/ 0 w 602"/>
                <a:gd name="T7" fmla="*/ 76 h 377"/>
                <a:gd name="T8" fmla="*/ 301 w 602"/>
                <a:gd name="T9" fmla="*/ 377 h 377"/>
                <a:gd name="T10" fmla="*/ 602 w 602"/>
                <a:gd name="T11" fmla="*/ 76 h 377"/>
                <a:gd name="T12" fmla="*/ 601 w 602"/>
                <a:gd name="T13" fmla="*/ 48 h 377"/>
                <a:gd name="T14" fmla="*/ 492 w 602"/>
                <a:gd name="T15" fmla="*/ 68 h 377"/>
                <a:gd name="T16" fmla="*/ 301 w 602"/>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377">
                  <a:moveTo>
                    <a:pt x="301" y="0"/>
                  </a:moveTo>
                  <a:cubicBezTo>
                    <a:pt x="249" y="42"/>
                    <a:pt x="183" y="68"/>
                    <a:pt x="110" y="68"/>
                  </a:cubicBezTo>
                  <a:cubicBezTo>
                    <a:pt x="72" y="68"/>
                    <a:pt x="35" y="61"/>
                    <a:pt x="1" y="48"/>
                  </a:cubicBezTo>
                  <a:cubicBezTo>
                    <a:pt x="1" y="57"/>
                    <a:pt x="0" y="66"/>
                    <a:pt x="0" y="76"/>
                  </a:cubicBezTo>
                  <a:cubicBezTo>
                    <a:pt x="0" y="242"/>
                    <a:pt x="135" y="377"/>
                    <a:pt x="301" y="377"/>
                  </a:cubicBezTo>
                  <a:cubicBezTo>
                    <a:pt x="467" y="377"/>
                    <a:pt x="602" y="242"/>
                    <a:pt x="602" y="76"/>
                  </a:cubicBezTo>
                  <a:cubicBezTo>
                    <a:pt x="602" y="66"/>
                    <a:pt x="602" y="57"/>
                    <a:pt x="601" y="48"/>
                  </a:cubicBezTo>
                  <a:cubicBezTo>
                    <a:pt x="567" y="61"/>
                    <a:pt x="530" y="68"/>
                    <a:pt x="492" y="68"/>
                  </a:cubicBezTo>
                  <a:cubicBezTo>
                    <a:pt x="419" y="68"/>
                    <a:pt x="353" y="42"/>
                    <a:pt x="301" y="0"/>
                  </a:cubicBezTo>
                  <a:close/>
                </a:path>
              </a:pathLst>
            </a:custGeom>
            <a:solidFill>
              <a:schemeClr val="accent1">
                <a:lumMod val="75000"/>
              </a:schemeClr>
            </a:solidFill>
            <a:ln>
              <a:solidFill>
                <a:schemeClr val="bg1"/>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10" name="Freeform 10"/>
            <p:cNvSpPr>
              <a:spLocks/>
            </p:cNvSpPr>
            <p:nvPr/>
          </p:nvSpPr>
          <p:spPr bwMode="auto">
            <a:xfrm rot="10800000">
              <a:off x="4438813" y="3169571"/>
              <a:ext cx="1463477" cy="1280220"/>
            </a:xfrm>
            <a:custGeom>
              <a:avLst/>
              <a:gdLst>
                <a:gd name="T0" fmla="*/ 300 w 300"/>
                <a:gd name="T1" fmla="*/ 205 h 273"/>
                <a:gd name="T2" fmla="*/ 191 w 300"/>
                <a:gd name="T3" fmla="*/ 0 h 273"/>
                <a:gd name="T4" fmla="*/ 0 w 300"/>
                <a:gd name="T5" fmla="*/ 253 h 273"/>
                <a:gd name="T6" fmla="*/ 109 w 300"/>
                <a:gd name="T7" fmla="*/ 273 h 273"/>
                <a:gd name="T8" fmla="*/ 300 w 300"/>
                <a:gd name="T9" fmla="*/ 205 h 273"/>
              </a:gdLst>
              <a:ahLst/>
              <a:cxnLst>
                <a:cxn ang="0">
                  <a:pos x="T0" y="T1"/>
                </a:cxn>
                <a:cxn ang="0">
                  <a:pos x="T2" y="T3"/>
                </a:cxn>
                <a:cxn ang="0">
                  <a:pos x="T4" y="T5"/>
                </a:cxn>
                <a:cxn ang="0">
                  <a:pos x="T6" y="T7"/>
                </a:cxn>
                <a:cxn ang="0">
                  <a:pos x="T8" y="T9"/>
                </a:cxn>
              </a:cxnLst>
              <a:rect l="0" t="0" r="r" b="b"/>
              <a:pathLst>
                <a:path w="300" h="273">
                  <a:moveTo>
                    <a:pt x="300" y="205"/>
                  </a:moveTo>
                  <a:cubicBezTo>
                    <a:pt x="240" y="155"/>
                    <a:pt x="199" y="83"/>
                    <a:pt x="191" y="0"/>
                  </a:cubicBezTo>
                  <a:cubicBezTo>
                    <a:pt x="87" y="41"/>
                    <a:pt x="11" y="137"/>
                    <a:pt x="0" y="253"/>
                  </a:cubicBezTo>
                  <a:cubicBezTo>
                    <a:pt x="34" y="266"/>
                    <a:pt x="71" y="273"/>
                    <a:pt x="109" y="273"/>
                  </a:cubicBezTo>
                  <a:cubicBezTo>
                    <a:pt x="182" y="273"/>
                    <a:pt x="248" y="247"/>
                    <a:pt x="300" y="205"/>
                  </a:cubicBezTo>
                  <a:close/>
                </a:path>
              </a:pathLst>
            </a:custGeom>
            <a:solidFill>
              <a:srgbClr val="9BBB59"/>
            </a:solidFill>
            <a:ln>
              <a:no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11" name="Freeform 11"/>
            <p:cNvSpPr>
              <a:spLocks/>
            </p:cNvSpPr>
            <p:nvPr/>
          </p:nvSpPr>
          <p:spPr bwMode="auto">
            <a:xfrm rot="10800000">
              <a:off x="2973270" y="3169571"/>
              <a:ext cx="1465544" cy="1280220"/>
            </a:xfrm>
            <a:custGeom>
              <a:avLst/>
              <a:gdLst>
                <a:gd name="T0" fmla="*/ 109 w 300"/>
                <a:gd name="T1" fmla="*/ 0 h 273"/>
                <a:gd name="T2" fmla="*/ 0 w 300"/>
                <a:gd name="T3" fmla="*/ 205 h 273"/>
                <a:gd name="T4" fmla="*/ 191 w 300"/>
                <a:gd name="T5" fmla="*/ 273 h 273"/>
                <a:gd name="T6" fmla="*/ 300 w 300"/>
                <a:gd name="T7" fmla="*/ 253 h 273"/>
                <a:gd name="T8" fmla="*/ 109 w 300"/>
                <a:gd name="T9" fmla="*/ 0 h 273"/>
              </a:gdLst>
              <a:ahLst/>
              <a:cxnLst>
                <a:cxn ang="0">
                  <a:pos x="T0" y="T1"/>
                </a:cxn>
                <a:cxn ang="0">
                  <a:pos x="T2" y="T3"/>
                </a:cxn>
                <a:cxn ang="0">
                  <a:pos x="T4" y="T5"/>
                </a:cxn>
                <a:cxn ang="0">
                  <a:pos x="T6" y="T7"/>
                </a:cxn>
                <a:cxn ang="0">
                  <a:pos x="T8" y="T9"/>
                </a:cxn>
              </a:cxnLst>
              <a:rect l="0" t="0" r="r" b="b"/>
              <a:pathLst>
                <a:path w="300" h="273">
                  <a:moveTo>
                    <a:pt x="109" y="0"/>
                  </a:moveTo>
                  <a:cubicBezTo>
                    <a:pt x="101" y="83"/>
                    <a:pt x="61" y="155"/>
                    <a:pt x="0" y="205"/>
                  </a:cubicBezTo>
                  <a:cubicBezTo>
                    <a:pt x="52" y="247"/>
                    <a:pt x="118" y="273"/>
                    <a:pt x="191" y="273"/>
                  </a:cubicBezTo>
                  <a:cubicBezTo>
                    <a:pt x="229" y="273"/>
                    <a:pt x="266" y="266"/>
                    <a:pt x="300" y="253"/>
                  </a:cubicBezTo>
                  <a:cubicBezTo>
                    <a:pt x="289" y="137"/>
                    <a:pt x="213" y="41"/>
                    <a:pt x="109" y="0"/>
                  </a:cubicBezTo>
                  <a:close/>
                </a:path>
              </a:pathLst>
            </a:custGeom>
            <a:solidFill>
              <a:srgbClr val="9BBB59"/>
            </a:solidFill>
            <a:ln>
              <a:no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12" name="Freeform 12"/>
            <p:cNvSpPr>
              <a:spLocks/>
            </p:cNvSpPr>
            <p:nvPr/>
          </p:nvSpPr>
          <p:spPr bwMode="auto">
            <a:xfrm rot="10800000">
              <a:off x="3905513" y="3489130"/>
              <a:ext cx="1064534" cy="1055933"/>
            </a:xfrm>
            <a:custGeom>
              <a:avLst/>
              <a:gdLst>
                <a:gd name="T0" fmla="*/ 0 w 218"/>
                <a:gd name="T1" fmla="*/ 20 h 225"/>
                <a:gd name="T2" fmla="*/ 109 w 218"/>
                <a:gd name="T3" fmla="*/ 225 h 225"/>
                <a:gd name="T4" fmla="*/ 218 w 218"/>
                <a:gd name="T5" fmla="*/ 20 h 225"/>
                <a:gd name="T6" fmla="*/ 109 w 218"/>
                <a:gd name="T7" fmla="*/ 0 h 225"/>
                <a:gd name="T8" fmla="*/ 0 w 218"/>
                <a:gd name="T9" fmla="*/ 20 h 225"/>
              </a:gdLst>
              <a:ahLst/>
              <a:cxnLst>
                <a:cxn ang="0">
                  <a:pos x="T0" y="T1"/>
                </a:cxn>
                <a:cxn ang="0">
                  <a:pos x="T2" y="T3"/>
                </a:cxn>
                <a:cxn ang="0">
                  <a:pos x="T4" y="T5"/>
                </a:cxn>
                <a:cxn ang="0">
                  <a:pos x="T6" y="T7"/>
                </a:cxn>
                <a:cxn ang="0">
                  <a:pos x="T8" y="T9"/>
                </a:cxn>
              </a:cxnLst>
              <a:rect l="0" t="0" r="r" b="b"/>
              <a:pathLst>
                <a:path w="218" h="225">
                  <a:moveTo>
                    <a:pt x="0" y="20"/>
                  </a:moveTo>
                  <a:cubicBezTo>
                    <a:pt x="8" y="103"/>
                    <a:pt x="49" y="175"/>
                    <a:pt x="109" y="225"/>
                  </a:cubicBezTo>
                  <a:cubicBezTo>
                    <a:pt x="170" y="175"/>
                    <a:pt x="210" y="103"/>
                    <a:pt x="218" y="20"/>
                  </a:cubicBezTo>
                  <a:cubicBezTo>
                    <a:pt x="184" y="7"/>
                    <a:pt x="148" y="0"/>
                    <a:pt x="109" y="0"/>
                  </a:cubicBezTo>
                  <a:cubicBezTo>
                    <a:pt x="71" y="0"/>
                    <a:pt x="34" y="7"/>
                    <a:pt x="0" y="20"/>
                  </a:cubicBezTo>
                  <a:close/>
                </a:path>
              </a:pathLst>
            </a:custGeom>
            <a:solidFill>
              <a:srgbClr val="9BBB59"/>
            </a:solidFill>
            <a:ln>
              <a:no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13" name="Oval 12"/>
            <p:cNvSpPr/>
            <p:nvPr/>
          </p:nvSpPr>
          <p:spPr>
            <a:xfrm>
              <a:off x="4819446" y="3602590"/>
              <a:ext cx="1885983" cy="2771712"/>
            </a:xfrm>
            <a:prstGeom prst="ellipse">
              <a:avLst/>
            </a:prstGeom>
            <a:gradFill>
              <a:gsLst>
                <a:gs pos="100000">
                  <a:schemeClr val="bg1">
                    <a:alpha val="0"/>
                  </a:schemeClr>
                </a:gs>
                <a:gs pos="0">
                  <a:schemeClr val="bg1">
                    <a:alpha val="6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itchFamily="34" charset="0"/>
                  <a:cs typeface="Arial" pitchFamily="34" charset="0"/>
                </a:rPr>
                <a:t>HR</a:t>
              </a:r>
            </a:p>
          </p:txBody>
        </p:sp>
        <p:sp>
          <p:nvSpPr>
            <p:cNvPr id="14" name="Oval 13"/>
            <p:cNvSpPr/>
            <p:nvPr/>
          </p:nvSpPr>
          <p:spPr>
            <a:xfrm flipH="1">
              <a:off x="2118875" y="3619765"/>
              <a:ext cx="1885983" cy="2680626"/>
            </a:xfrm>
            <a:prstGeom prst="ellipse">
              <a:avLst/>
            </a:prstGeom>
            <a:gradFill>
              <a:gsLst>
                <a:gs pos="100000">
                  <a:schemeClr val="bg1">
                    <a:alpha val="0"/>
                  </a:schemeClr>
                </a:gs>
                <a:gs pos="0">
                  <a:schemeClr val="bg1">
                    <a:alpha val="6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itchFamily="34" charset="0"/>
                  <a:cs typeface="Arial" pitchFamily="34" charset="0"/>
                </a:rPr>
                <a:t>Training</a:t>
              </a:r>
            </a:p>
          </p:txBody>
        </p:sp>
        <p:sp>
          <p:nvSpPr>
            <p:cNvPr id="18" name="Oval 17"/>
            <p:cNvSpPr/>
            <p:nvPr/>
          </p:nvSpPr>
          <p:spPr>
            <a:xfrm>
              <a:off x="2967066" y="3489130"/>
              <a:ext cx="2935223" cy="985959"/>
            </a:xfrm>
            <a:prstGeom prst="ellipse">
              <a:avLst/>
            </a:prstGeom>
            <a:gradFill>
              <a:gsLst>
                <a:gs pos="100000">
                  <a:schemeClr val="bg1">
                    <a:alpha val="0"/>
                  </a:schemeClr>
                </a:gs>
                <a:gs pos="0">
                  <a:schemeClr val="bg1">
                    <a:alpha val="27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Business Coach Strategy</a:t>
              </a:r>
            </a:p>
          </p:txBody>
        </p:sp>
        <p:sp>
          <p:nvSpPr>
            <p:cNvPr id="19" name="Oval 18"/>
            <p:cNvSpPr/>
            <p:nvPr/>
          </p:nvSpPr>
          <p:spPr>
            <a:xfrm flipH="1">
              <a:off x="3501771" y="1257627"/>
              <a:ext cx="1984626" cy="2680626"/>
            </a:xfrm>
            <a:prstGeom prst="ellipse">
              <a:avLst/>
            </a:prstGeom>
            <a:gradFill>
              <a:gsLst>
                <a:gs pos="100000">
                  <a:schemeClr val="bg1">
                    <a:alpha val="0"/>
                  </a:schemeClr>
                </a:gs>
                <a:gs pos="0">
                  <a:schemeClr val="bg1">
                    <a:alpha val="6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itchFamily="34" charset="0"/>
                  <a:cs typeface="Arial" pitchFamily="34" charset="0"/>
                </a:rPr>
                <a:t>Coaching</a:t>
              </a:r>
            </a:p>
          </p:txBody>
        </p:sp>
      </p:grpSp>
    </p:spTree>
    <p:extLst>
      <p:ext uri="{BB962C8B-B14F-4D97-AF65-F5344CB8AC3E}">
        <p14:creationId xmlns:p14="http://schemas.microsoft.com/office/powerpoint/2010/main" val="278047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33647" y="357809"/>
            <a:ext cx="9294273" cy="692777"/>
          </a:xfrm>
        </p:spPr>
        <p:txBody>
          <a:bodyPr>
            <a:normAutofit/>
          </a:bodyPr>
          <a:lstStyle/>
          <a:p>
            <a:r>
              <a:rPr lang="en-US" sz="3200" dirty="0">
                <a:solidFill>
                  <a:schemeClr val="tx1"/>
                </a:solidFill>
              </a:rPr>
              <a:t>Coaching model</a:t>
            </a:r>
          </a:p>
        </p:txBody>
      </p:sp>
      <p:sp>
        <p:nvSpPr>
          <p:cNvPr id="6" name="Slide Number Placeholder 5"/>
          <p:cNvSpPr>
            <a:spLocks noGrp="1"/>
          </p:cNvSpPr>
          <p:nvPr>
            <p:ph type="sldNum" sz="quarter" idx="4"/>
          </p:nvPr>
        </p:nvSpPr>
        <p:spPr/>
        <p:txBody>
          <a:bodyPr/>
          <a:lstStyle/>
          <a:p>
            <a:fld id="{3EFE59E3-B5CB-468F-9B39-2769E79603C8}" type="slidenum">
              <a:rPr lang="en-US" smtClean="0"/>
              <a:pPr/>
              <a:t>11</a:t>
            </a:fld>
            <a:endParaRPr lang="en-US" dirty="0"/>
          </a:p>
        </p:txBody>
      </p:sp>
      <p:grpSp>
        <p:nvGrpSpPr>
          <p:cNvPr id="11" name="Group 10"/>
          <p:cNvGrpSpPr/>
          <p:nvPr/>
        </p:nvGrpSpPr>
        <p:grpSpPr>
          <a:xfrm>
            <a:off x="2782957" y="894522"/>
            <a:ext cx="7345017" cy="5108713"/>
            <a:chOff x="835371" y="1396999"/>
            <a:chExt cx="7371652" cy="4789312"/>
          </a:xfrm>
        </p:grpSpPr>
        <p:graphicFrame>
          <p:nvGraphicFramePr>
            <p:cNvPr id="7" name="Diagram 6"/>
            <p:cNvGraphicFramePr/>
            <p:nvPr/>
          </p:nvGraphicFramePr>
          <p:xfrm>
            <a:off x="835371" y="1396999"/>
            <a:ext cx="7371652" cy="478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3741195" y="3216535"/>
              <a:ext cx="1581374" cy="1043492"/>
            </a:xfrm>
            <a:prstGeom prst="roundRect">
              <a:avLst/>
            </a:prstGeom>
            <a:solidFill>
              <a:schemeClr val="accent1">
                <a:lumMod val="75000"/>
              </a:schemeClr>
            </a:solidFill>
            <a:ln>
              <a:solidFill>
                <a:schemeClr val="accent1">
                  <a:lumMod val="7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Embedded Coaching Culture</a:t>
              </a:r>
            </a:p>
          </p:txBody>
        </p:sp>
      </p:grpSp>
    </p:spTree>
    <p:extLst>
      <p:ext uri="{BB962C8B-B14F-4D97-AF65-F5344CB8AC3E}">
        <p14:creationId xmlns:p14="http://schemas.microsoft.com/office/powerpoint/2010/main" val="183600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627321" y="354719"/>
            <a:ext cx="10711239" cy="1194681"/>
          </a:xfrm>
        </p:spPr>
        <p:txBody>
          <a:bodyPr>
            <a:normAutofit/>
          </a:bodyPr>
          <a:lstStyle/>
          <a:p>
            <a:r>
              <a:rPr lang="en-US" sz="3200" dirty="0">
                <a:solidFill>
                  <a:schemeClr val="tx2"/>
                </a:solidFill>
              </a:rPr>
              <a:t>coach development model</a:t>
            </a:r>
          </a:p>
        </p:txBody>
      </p:sp>
      <p:sp>
        <p:nvSpPr>
          <p:cNvPr id="25" name="Slide Number Placeholder 24"/>
          <p:cNvSpPr>
            <a:spLocks noGrp="1"/>
          </p:cNvSpPr>
          <p:nvPr>
            <p:ph type="sldNum" sz="quarter" idx="4"/>
          </p:nvPr>
        </p:nvSpPr>
        <p:spPr/>
        <p:txBody>
          <a:bodyPr/>
          <a:lstStyle/>
          <a:p>
            <a:fld id="{3EFE59E3-B5CB-468F-9B39-2769E79603C8}" type="slidenum">
              <a:rPr lang="en-US" smtClean="0"/>
              <a:pPr/>
              <a:t>12</a:t>
            </a:fld>
            <a:endParaRPr lang="en-US" dirty="0"/>
          </a:p>
        </p:txBody>
      </p:sp>
      <p:sp>
        <p:nvSpPr>
          <p:cNvPr id="1028" name="AutoShape 4" descr="NandEagle Vert NW 3C.ep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NandEagle Vert NW 3C.ep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26" name="Group 25"/>
          <p:cNvGrpSpPr/>
          <p:nvPr/>
        </p:nvGrpSpPr>
        <p:grpSpPr>
          <a:xfrm>
            <a:off x="3170583" y="1549400"/>
            <a:ext cx="5271668" cy="3857487"/>
            <a:chOff x="1978025" y="1537713"/>
            <a:chExt cx="5355528" cy="4599562"/>
          </a:xfrm>
        </p:grpSpPr>
        <p:grpSp>
          <p:nvGrpSpPr>
            <p:cNvPr id="2" name="Group 32"/>
            <p:cNvGrpSpPr>
              <a:grpSpLocks/>
            </p:cNvGrpSpPr>
            <p:nvPr/>
          </p:nvGrpSpPr>
          <p:grpSpPr bwMode="auto">
            <a:xfrm>
              <a:off x="1978025" y="2276475"/>
              <a:ext cx="5355528" cy="3860800"/>
              <a:chOff x="1824990" y="2108200"/>
              <a:chExt cx="5356616" cy="3876675"/>
            </a:xfrm>
          </p:grpSpPr>
          <p:grpSp>
            <p:nvGrpSpPr>
              <p:cNvPr id="3" name="Group 30"/>
              <p:cNvGrpSpPr>
                <a:grpSpLocks/>
              </p:cNvGrpSpPr>
              <p:nvPr/>
            </p:nvGrpSpPr>
            <p:grpSpPr bwMode="auto">
              <a:xfrm>
                <a:off x="1824990" y="2108200"/>
                <a:ext cx="4629785" cy="3876675"/>
                <a:chOff x="1824990" y="2108200"/>
                <a:chExt cx="4629785" cy="3876675"/>
              </a:xfrm>
            </p:grpSpPr>
            <p:grpSp>
              <p:nvGrpSpPr>
                <p:cNvPr id="5" name="Group 20"/>
                <p:cNvGrpSpPr>
                  <a:grpSpLocks/>
                </p:cNvGrpSpPr>
                <p:nvPr/>
              </p:nvGrpSpPr>
              <p:grpSpPr bwMode="auto">
                <a:xfrm>
                  <a:off x="2366963" y="2108200"/>
                  <a:ext cx="4087812" cy="3876675"/>
                  <a:chOff x="2366963" y="2108200"/>
                  <a:chExt cx="4087812" cy="3876675"/>
                </a:xfrm>
              </p:grpSpPr>
              <p:sp>
                <p:nvSpPr>
                  <p:cNvPr id="51" name="Oval 10"/>
                  <p:cNvSpPr/>
                  <p:nvPr/>
                </p:nvSpPr>
                <p:spPr bwMode="auto">
                  <a:xfrm>
                    <a:off x="2409309" y="2108200"/>
                    <a:ext cx="3948915" cy="3771469"/>
                  </a:xfrm>
                  <a:prstGeom prst="ellipse">
                    <a:avLst/>
                  </a:prstGeom>
                  <a:noFill/>
                  <a:ln w="57150" cmpd="thickThi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Chevron 11"/>
                  <p:cNvSpPr/>
                  <p:nvPr/>
                </p:nvSpPr>
                <p:spPr bwMode="auto">
                  <a:xfrm rot="18495006">
                    <a:off x="2800279" y="2583003"/>
                    <a:ext cx="219976" cy="296923"/>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3" name="Chevron 52"/>
                  <p:cNvSpPr/>
                  <p:nvPr/>
                </p:nvSpPr>
                <p:spPr bwMode="auto">
                  <a:xfrm rot="2659993">
                    <a:off x="5786607" y="2635824"/>
                    <a:ext cx="223882" cy="296489"/>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4" name="Chevron 53"/>
                  <p:cNvSpPr/>
                  <p:nvPr/>
                </p:nvSpPr>
                <p:spPr bwMode="auto">
                  <a:xfrm rot="4451804">
                    <a:off x="6198222" y="3357697"/>
                    <a:ext cx="218382" cy="295335"/>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5" name="Chevron 54"/>
                  <p:cNvSpPr/>
                  <p:nvPr/>
                </p:nvSpPr>
                <p:spPr bwMode="auto">
                  <a:xfrm rot="17445350">
                    <a:off x="2403334" y="3303488"/>
                    <a:ext cx="215193" cy="288984"/>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6" name="Chevron 55"/>
                  <p:cNvSpPr/>
                  <p:nvPr/>
                </p:nvSpPr>
                <p:spPr bwMode="auto">
                  <a:xfrm rot="11891892">
                    <a:off x="3868518" y="5672446"/>
                    <a:ext cx="212768" cy="312429"/>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 name="Group 29"/>
                <p:cNvGrpSpPr>
                  <a:grpSpLocks/>
                </p:cNvGrpSpPr>
                <p:nvPr/>
              </p:nvGrpSpPr>
              <p:grpSpPr bwMode="auto">
                <a:xfrm>
                  <a:off x="1824990" y="4347810"/>
                  <a:ext cx="1508432" cy="1405932"/>
                  <a:chOff x="1824990" y="4347810"/>
                  <a:chExt cx="1508432" cy="1405932"/>
                </a:xfrm>
              </p:grpSpPr>
              <p:sp>
                <p:nvSpPr>
                  <p:cNvPr id="47" name="Oval 46"/>
                  <p:cNvSpPr/>
                  <p:nvPr/>
                </p:nvSpPr>
                <p:spPr bwMode="auto">
                  <a:xfrm>
                    <a:off x="1864686" y="4347810"/>
                    <a:ext cx="1441743" cy="140593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96" name="TextBox 35"/>
                  <p:cNvSpPr txBox="1">
                    <a:spLocks noChangeArrowheads="1"/>
                  </p:cNvSpPr>
                  <p:nvPr/>
                </p:nvSpPr>
                <p:spPr bwMode="auto">
                  <a:xfrm>
                    <a:off x="1824990" y="4580538"/>
                    <a:ext cx="1508432" cy="648989"/>
                  </a:xfrm>
                  <a:prstGeom prst="rect">
                    <a:avLst/>
                  </a:prstGeom>
                  <a:noFill/>
                  <a:ln w="9525">
                    <a:noFill/>
                    <a:miter lim="800000"/>
                    <a:headEnd/>
                    <a:tailEnd/>
                  </a:ln>
                </p:spPr>
                <p:txBody>
                  <a:bodyPr>
                    <a:spAutoFit/>
                  </a:bodyPr>
                  <a:lstStyle/>
                  <a:p>
                    <a:pPr algn="ctr">
                      <a:defRPr/>
                    </a:pPr>
                    <a:r>
                      <a:rPr lang="en-US" b="1" dirty="0">
                        <a:solidFill>
                          <a:schemeClr val="tx2">
                            <a:lumMod val="75000"/>
                          </a:schemeClr>
                        </a:solidFill>
                        <a:latin typeface="Calibri" pitchFamily="34" charset="0"/>
                      </a:rPr>
                      <a:t>COACHING </a:t>
                    </a:r>
                    <a:r>
                      <a:rPr lang="en-US" b="1" dirty="0">
                        <a:solidFill>
                          <a:schemeClr val="bg1"/>
                        </a:solidFill>
                        <a:latin typeface="Calibri" pitchFamily="34" charset="0"/>
                      </a:rPr>
                      <a:t>PRACTICE</a:t>
                    </a:r>
                  </a:p>
                </p:txBody>
              </p:sp>
            </p:grpSp>
          </p:grpSp>
          <p:grpSp>
            <p:nvGrpSpPr>
              <p:cNvPr id="7" name="Group 31"/>
              <p:cNvGrpSpPr>
                <a:grpSpLocks/>
              </p:cNvGrpSpPr>
              <p:nvPr/>
            </p:nvGrpSpPr>
            <p:grpSpPr bwMode="auto">
              <a:xfrm>
                <a:off x="5546845" y="4402006"/>
                <a:ext cx="1634761" cy="1404338"/>
                <a:chOff x="5546845" y="4402006"/>
                <a:chExt cx="1634761" cy="1404338"/>
              </a:xfrm>
            </p:grpSpPr>
            <p:sp>
              <p:nvSpPr>
                <p:cNvPr id="43" name="Oval 42"/>
                <p:cNvSpPr/>
                <p:nvPr/>
              </p:nvSpPr>
              <p:spPr bwMode="auto">
                <a:xfrm>
                  <a:off x="5580190" y="4402006"/>
                  <a:ext cx="1508432" cy="140433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92" name="TextBox 32"/>
                <p:cNvSpPr txBox="1">
                  <a:spLocks noChangeArrowheads="1"/>
                </p:cNvSpPr>
                <p:nvPr/>
              </p:nvSpPr>
              <p:spPr bwMode="auto">
                <a:xfrm>
                  <a:off x="5546845" y="4623576"/>
                  <a:ext cx="1634761" cy="773836"/>
                </a:xfrm>
                <a:prstGeom prst="rect">
                  <a:avLst/>
                </a:prstGeom>
                <a:noFill/>
                <a:ln w="9525">
                  <a:noFill/>
                  <a:miter lim="800000"/>
                  <a:headEnd/>
                  <a:tailEnd/>
                </a:ln>
              </p:spPr>
              <p:txBody>
                <a:bodyPr wrap="square">
                  <a:spAutoFit/>
                </a:bodyPr>
                <a:lstStyle/>
                <a:p>
                  <a:pPr algn="ctr">
                    <a:defRPr/>
                  </a:pPr>
                  <a:r>
                    <a:rPr lang="en-US" b="1" dirty="0">
                      <a:solidFill>
                        <a:schemeClr val="tx2">
                          <a:lumMod val="75000"/>
                        </a:schemeClr>
                      </a:solidFill>
                      <a:latin typeface="Calibri" pitchFamily="34" charset="0"/>
                    </a:rPr>
                    <a:t>COACHING</a:t>
                  </a:r>
                </a:p>
                <a:p>
                  <a:pPr algn="ctr">
                    <a:defRPr/>
                  </a:pPr>
                  <a:r>
                    <a:rPr lang="en-US" b="1" dirty="0">
                      <a:solidFill>
                        <a:schemeClr val="bg1"/>
                      </a:solidFill>
                      <a:latin typeface="Calibri" pitchFamily="34" charset="0"/>
                    </a:rPr>
                    <a:t>SUPERVISION</a:t>
                  </a:r>
                </a:p>
              </p:txBody>
            </p:sp>
          </p:grpSp>
        </p:grpSp>
        <p:sp>
          <p:nvSpPr>
            <p:cNvPr id="24" name="Oval 23"/>
            <p:cNvSpPr/>
            <p:nvPr/>
          </p:nvSpPr>
          <p:spPr bwMode="auto">
            <a:xfrm>
              <a:off x="3819756" y="1537713"/>
              <a:ext cx="1441450" cy="140017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8" name="TextBox 24"/>
          <p:cNvSpPr txBox="1">
            <a:spLocks noChangeArrowheads="1"/>
          </p:cNvSpPr>
          <p:nvPr/>
        </p:nvSpPr>
        <p:spPr bwMode="auto">
          <a:xfrm>
            <a:off x="4328754" y="1828126"/>
            <a:ext cx="2504661" cy="584775"/>
          </a:xfrm>
          <a:prstGeom prst="rect">
            <a:avLst/>
          </a:prstGeom>
          <a:noFill/>
          <a:ln w="9525">
            <a:noFill/>
            <a:miter lim="800000"/>
            <a:headEnd/>
            <a:tailEnd/>
          </a:ln>
        </p:spPr>
        <p:txBody>
          <a:bodyPr wrap="square">
            <a:spAutoFit/>
          </a:bodyPr>
          <a:lstStyle/>
          <a:p>
            <a:pPr algn="ctr">
              <a:defRPr/>
            </a:pPr>
            <a:r>
              <a:rPr lang="en-US" sz="1600" b="1" dirty="0">
                <a:solidFill>
                  <a:schemeClr val="tx2">
                    <a:lumMod val="75000"/>
                  </a:schemeClr>
                </a:solidFill>
              </a:rPr>
              <a:t>     COACH </a:t>
            </a:r>
          </a:p>
          <a:p>
            <a:pPr algn="ctr">
              <a:defRPr/>
            </a:pPr>
            <a:r>
              <a:rPr lang="en-US" sz="1600" b="1" dirty="0">
                <a:solidFill>
                  <a:schemeClr val="bg1"/>
                </a:solidFill>
              </a:rPr>
              <a:t>       TRAINING</a:t>
            </a:r>
          </a:p>
        </p:txBody>
      </p:sp>
    </p:spTree>
    <p:extLst>
      <p:ext uri="{BB962C8B-B14F-4D97-AF65-F5344CB8AC3E}">
        <p14:creationId xmlns:p14="http://schemas.microsoft.com/office/powerpoint/2010/main" val="421900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4960B83-A779-465C-8C0F-89D15BCFEB82}"/>
              </a:ext>
            </a:extLst>
          </p:cNvPr>
          <p:cNvSpPr>
            <a:spLocks noGrp="1"/>
          </p:cNvSpPr>
          <p:nvPr>
            <p:ph type="body" sz="quarter" idx="10"/>
          </p:nvPr>
        </p:nvSpPr>
        <p:spPr>
          <a:xfrm>
            <a:off x="731520" y="318977"/>
            <a:ext cx="10607040" cy="510363"/>
          </a:xfrm>
        </p:spPr>
        <p:txBody>
          <a:bodyPr/>
          <a:lstStyle/>
          <a:p>
            <a:r>
              <a:rPr lang="en-US" dirty="0">
                <a:solidFill>
                  <a:schemeClr val="tx1"/>
                </a:solidFill>
              </a:rPr>
              <a:t>Program Components (12 Weeks)</a:t>
            </a:r>
          </a:p>
        </p:txBody>
      </p:sp>
      <p:sp>
        <p:nvSpPr>
          <p:cNvPr id="4" name="Slide Number Placeholder 3">
            <a:extLst>
              <a:ext uri="{FF2B5EF4-FFF2-40B4-BE49-F238E27FC236}">
                <a16:creationId xmlns:a16="http://schemas.microsoft.com/office/drawing/2014/main" xmlns="" id="{ADBED002-7752-4792-A5D1-79D4366D08FB}"/>
              </a:ext>
            </a:extLst>
          </p:cNvPr>
          <p:cNvSpPr>
            <a:spLocks noGrp="1"/>
          </p:cNvSpPr>
          <p:nvPr>
            <p:ph type="sldNum" sz="quarter" idx="4"/>
          </p:nvPr>
        </p:nvSpPr>
        <p:spPr/>
        <p:txBody>
          <a:bodyPr/>
          <a:lstStyle/>
          <a:p>
            <a:fld id="{3EFE59E3-B5CB-468F-9B39-2769E79603C8}" type="slidenum">
              <a:rPr lang="en-US" smtClean="0"/>
              <a:pPr/>
              <a:t>13</a:t>
            </a:fld>
            <a:endParaRPr lang="en-US" dirty="0"/>
          </a:p>
        </p:txBody>
      </p:sp>
      <p:graphicFrame>
        <p:nvGraphicFramePr>
          <p:cNvPr id="5" name="Table 4">
            <a:extLst>
              <a:ext uri="{FF2B5EF4-FFF2-40B4-BE49-F238E27FC236}">
                <a16:creationId xmlns:a16="http://schemas.microsoft.com/office/drawing/2014/main" xmlns="" id="{75472E26-F122-4294-92BC-A0B2B296B158}"/>
              </a:ext>
            </a:extLst>
          </p:cNvPr>
          <p:cNvGraphicFramePr>
            <a:graphicFrameLocks noGrp="1"/>
          </p:cNvGraphicFramePr>
          <p:nvPr>
            <p:extLst>
              <p:ext uri="{D42A27DB-BD31-4B8C-83A1-F6EECF244321}">
                <p14:modId xmlns:p14="http://schemas.microsoft.com/office/powerpoint/2010/main" val="294432976"/>
              </p:ext>
            </p:extLst>
          </p:nvPr>
        </p:nvGraphicFramePr>
        <p:xfrm>
          <a:off x="792480" y="1038696"/>
          <a:ext cx="10607040" cy="4480558"/>
        </p:xfrm>
        <a:graphic>
          <a:graphicData uri="http://schemas.openxmlformats.org/drawingml/2006/table">
            <a:tbl>
              <a:tblPr firstRow="1" firstCol="1" bandRow="1">
                <a:tableStyleId>{B301B821-A1FF-4177-AEE7-76D212191A09}</a:tableStyleId>
              </a:tblPr>
              <a:tblGrid>
                <a:gridCol w="4479741">
                  <a:extLst>
                    <a:ext uri="{9D8B030D-6E8A-4147-A177-3AD203B41FA5}">
                      <a16:colId xmlns:a16="http://schemas.microsoft.com/office/drawing/2014/main" xmlns="" val="3106448260"/>
                    </a:ext>
                  </a:extLst>
                </a:gridCol>
                <a:gridCol w="2484985">
                  <a:extLst>
                    <a:ext uri="{9D8B030D-6E8A-4147-A177-3AD203B41FA5}">
                      <a16:colId xmlns:a16="http://schemas.microsoft.com/office/drawing/2014/main" xmlns="" val="1815883889"/>
                    </a:ext>
                  </a:extLst>
                </a:gridCol>
                <a:gridCol w="3642314">
                  <a:extLst>
                    <a:ext uri="{9D8B030D-6E8A-4147-A177-3AD203B41FA5}">
                      <a16:colId xmlns:a16="http://schemas.microsoft.com/office/drawing/2014/main" xmlns="" val="4100890876"/>
                    </a:ext>
                  </a:extLst>
                </a:gridCol>
              </a:tblGrid>
              <a:tr h="673375">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Learning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Type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Hours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128860113"/>
                  </a:ext>
                </a:extLst>
              </a:tr>
              <a:tr h="556629">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Training*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Theory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Hour/Week</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457637008"/>
                  </a:ext>
                </a:extLst>
              </a:tr>
              <a:tr h="507847">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Self-Study and Reflection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Theory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1.5 Hours/Week</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34701869"/>
                  </a:ext>
                </a:extLst>
              </a:tr>
              <a:tr h="507847">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Coaching Oversight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Supervision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 Hours/Month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18106071"/>
                  </a:ext>
                </a:extLst>
              </a:tr>
              <a:tr h="558715">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Guided Peer Coaching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Supervision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1.5 Hours/Month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77168220"/>
                  </a:ext>
                </a:extLst>
              </a:tr>
              <a:tr h="558715">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Coaching Practice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Practicum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12 Hours/Month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17389787"/>
                  </a:ext>
                </a:extLst>
              </a:tr>
              <a:tr h="558715">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Final Portfolio and Review</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Integration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Hour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293557184"/>
                  </a:ext>
                </a:extLst>
              </a:tr>
              <a:tr h="558715">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Total Hours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75 Hours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25102454"/>
                  </a:ext>
                </a:extLst>
              </a:tr>
            </a:tbl>
          </a:graphicData>
        </a:graphic>
      </p:graphicFrame>
      <p:sp>
        <p:nvSpPr>
          <p:cNvPr id="6" name="TextBox 5">
            <a:extLst>
              <a:ext uri="{FF2B5EF4-FFF2-40B4-BE49-F238E27FC236}">
                <a16:creationId xmlns:a16="http://schemas.microsoft.com/office/drawing/2014/main" xmlns="" id="{EC825863-1147-40F3-B2D2-C6563CB60958}"/>
              </a:ext>
            </a:extLst>
          </p:cNvPr>
          <p:cNvSpPr txBox="1"/>
          <p:nvPr/>
        </p:nvSpPr>
        <p:spPr>
          <a:xfrm>
            <a:off x="792480" y="5634638"/>
            <a:ext cx="7973080"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Training can be modified for specific organizational needs.  Typically training occurs over 3 months.</a:t>
            </a:r>
          </a:p>
          <a:p>
            <a:r>
              <a:rPr lang="en-US" sz="1400" dirty="0">
                <a:latin typeface="Arial" panose="020B0604020202020204" pitchFamily="34" charset="0"/>
                <a:cs typeface="Arial" panose="020B0604020202020204" pitchFamily="34" charset="0"/>
              </a:rPr>
              <a:t>Offered 8 hrs. month 1; 4 hrs. month 2; and 8 hours month 3 with only 10 hours of self-study.</a:t>
            </a:r>
          </a:p>
        </p:txBody>
      </p:sp>
    </p:spTree>
    <p:extLst>
      <p:ext uri="{BB962C8B-B14F-4D97-AF65-F5344CB8AC3E}">
        <p14:creationId xmlns:p14="http://schemas.microsoft.com/office/powerpoint/2010/main" val="130964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8074" y="640081"/>
            <a:ext cx="10530486" cy="909319"/>
          </a:xfrm>
        </p:spPr>
        <p:txBody>
          <a:bodyPr>
            <a:normAutofit/>
          </a:bodyPr>
          <a:lstStyle/>
          <a:p>
            <a:r>
              <a:rPr lang="en-US" sz="3200" dirty="0">
                <a:solidFill>
                  <a:schemeClr val="tx1"/>
                </a:solidFill>
              </a:rPr>
              <a:t>Developing Coaching Competencies</a:t>
            </a:r>
          </a:p>
        </p:txBody>
      </p:sp>
      <p:sp>
        <p:nvSpPr>
          <p:cNvPr id="3" name="Text Placeholder 2"/>
          <p:cNvSpPr>
            <a:spLocks noGrp="1"/>
          </p:cNvSpPr>
          <p:nvPr>
            <p:ph type="body" sz="quarter" idx="11"/>
          </p:nvPr>
        </p:nvSpPr>
        <p:spPr/>
        <p:txBody>
          <a:bodyPr>
            <a:normAutofit/>
          </a:bodyPr>
          <a:lstStyle/>
          <a:p>
            <a:pPr>
              <a:buFont typeface="Arial" pitchFamily="34" charset="0"/>
              <a:buChar char="•"/>
            </a:pPr>
            <a:r>
              <a:rPr lang="en-US" sz="2400" dirty="0"/>
              <a:t>Differentiating Coaching from Mentoring, Leading and Counseling</a:t>
            </a:r>
          </a:p>
          <a:p>
            <a:pPr>
              <a:buFont typeface="Arial" pitchFamily="34" charset="0"/>
              <a:buChar char="•"/>
            </a:pPr>
            <a:r>
              <a:rPr lang="en-US" sz="2400" dirty="0"/>
              <a:t>Connecting</a:t>
            </a:r>
          </a:p>
          <a:p>
            <a:pPr>
              <a:buFont typeface="Arial" pitchFamily="34" charset="0"/>
              <a:buChar char="•"/>
            </a:pPr>
            <a:r>
              <a:rPr lang="en-US" sz="2400" dirty="0"/>
              <a:t>Clarifying</a:t>
            </a:r>
          </a:p>
          <a:p>
            <a:pPr>
              <a:buFont typeface="Arial" pitchFamily="34" charset="0"/>
              <a:buChar char="•"/>
            </a:pPr>
            <a:r>
              <a:rPr lang="en-US" sz="2400" dirty="0"/>
              <a:t>Communicating</a:t>
            </a:r>
          </a:p>
          <a:p>
            <a:pPr>
              <a:buFont typeface="Arial" pitchFamily="34" charset="0"/>
              <a:buChar char="•"/>
            </a:pPr>
            <a:r>
              <a:rPr lang="en-US" sz="2400" dirty="0"/>
              <a:t>Championing and Challenging</a:t>
            </a:r>
          </a:p>
          <a:p>
            <a:pPr>
              <a:buFont typeface="Arial" pitchFamily="34" charset="0"/>
              <a:buChar char="•"/>
            </a:pPr>
            <a:r>
              <a:rPr lang="en-US" sz="2400" dirty="0"/>
              <a:t>Committing</a:t>
            </a:r>
          </a:p>
        </p:txBody>
      </p:sp>
      <p:sp>
        <p:nvSpPr>
          <p:cNvPr id="4" name="Slide Number Placeholder 3"/>
          <p:cNvSpPr>
            <a:spLocks noGrp="1"/>
          </p:cNvSpPr>
          <p:nvPr>
            <p:ph type="sldNum" sz="quarter" idx="4"/>
          </p:nvPr>
        </p:nvSpPr>
        <p:spPr/>
        <p:txBody>
          <a:bodyPr/>
          <a:lstStyle/>
          <a:p>
            <a:fld id="{3EFE59E3-B5CB-468F-9B39-2769E79603C8}" type="slidenum">
              <a:rPr lang="en-US" smtClean="0"/>
              <a:pPr/>
              <a:t>14</a:t>
            </a:fld>
            <a:endParaRPr lang="en-US" dirty="0"/>
          </a:p>
        </p:txBody>
      </p:sp>
      <p:pic>
        <p:nvPicPr>
          <p:cNvPr id="5" name="Picture 5" descr="A close up of a logo&#10;&#10;Description generated with very high confidence">
            <a:extLst>
              <a:ext uri="{FF2B5EF4-FFF2-40B4-BE49-F238E27FC236}">
                <a16:creationId xmlns:a16="http://schemas.microsoft.com/office/drawing/2014/main" xmlns="" id="{7043C7FD-C0AF-4D13-A4FC-E28E5490FD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670" y="2683873"/>
            <a:ext cx="3247804" cy="291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50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1B36FED-8907-4F92-B73A-AB67CFF1DC15}"/>
              </a:ext>
            </a:extLst>
          </p:cNvPr>
          <p:cNvSpPr>
            <a:spLocks noGrp="1"/>
          </p:cNvSpPr>
          <p:nvPr>
            <p:ph type="body" sz="quarter" idx="10"/>
          </p:nvPr>
        </p:nvSpPr>
        <p:spPr>
          <a:xfrm>
            <a:off x="603930" y="776177"/>
            <a:ext cx="10607040" cy="635000"/>
          </a:xfrm>
        </p:spPr>
        <p:txBody>
          <a:bodyPr>
            <a:normAutofit/>
          </a:bodyPr>
          <a:lstStyle/>
          <a:p>
            <a:r>
              <a:rPr lang="en-US" sz="3200" dirty="0">
                <a:solidFill>
                  <a:schemeClr val="tx1"/>
                </a:solidFill>
              </a:rPr>
              <a:t>Coach oversight</a:t>
            </a:r>
          </a:p>
        </p:txBody>
      </p:sp>
      <p:sp>
        <p:nvSpPr>
          <p:cNvPr id="3" name="Text Placeholder 2">
            <a:extLst>
              <a:ext uri="{FF2B5EF4-FFF2-40B4-BE49-F238E27FC236}">
                <a16:creationId xmlns:a16="http://schemas.microsoft.com/office/drawing/2014/main" xmlns="" id="{04DD562C-7735-437E-9F07-7521E956ABA6}"/>
              </a:ext>
            </a:extLst>
          </p:cNvPr>
          <p:cNvSpPr>
            <a:spLocks noGrp="1"/>
          </p:cNvSpPr>
          <p:nvPr>
            <p:ph type="body" sz="quarter" idx="11"/>
          </p:nvPr>
        </p:nvSpPr>
        <p:spPr>
          <a:xfrm>
            <a:off x="731521" y="1737359"/>
            <a:ext cx="6169010" cy="4480560"/>
          </a:xfrm>
        </p:spPr>
        <p:txBody>
          <a:bodyPr/>
          <a:lstStyle/>
          <a:p>
            <a:r>
              <a:rPr lang="en-US" sz="2400" dirty="0"/>
              <a:t>Supervision by Advanced and Master Certified coaches during and after coaching practice within the organization</a:t>
            </a:r>
          </a:p>
          <a:p>
            <a:r>
              <a:rPr lang="en-US" sz="2400" dirty="0"/>
              <a:t>Reinforces learning and focuses on behavioral gaps from training</a:t>
            </a:r>
          </a:p>
          <a:p>
            <a:r>
              <a:rPr lang="en-US" sz="2400" dirty="0"/>
              <a:t>Aligns with business unit strategies</a:t>
            </a:r>
          </a:p>
          <a:p>
            <a:r>
              <a:rPr lang="en-US" sz="2400" dirty="0"/>
              <a:t>Assists coach candidates to close associate knowing-doing gaps</a:t>
            </a:r>
          </a:p>
          <a:p>
            <a:r>
              <a:rPr lang="en-US" sz="2400" dirty="0"/>
              <a:t>Provides sounding board for developing coaches to discuss coaching challenges</a:t>
            </a:r>
          </a:p>
          <a:p>
            <a:endParaRPr lang="en-US" dirty="0"/>
          </a:p>
        </p:txBody>
      </p:sp>
      <p:sp>
        <p:nvSpPr>
          <p:cNvPr id="4" name="Slide Number Placeholder 3">
            <a:extLst>
              <a:ext uri="{FF2B5EF4-FFF2-40B4-BE49-F238E27FC236}">
                <a16:creationId xmlns:a16="http://schemas.microsoft.com/office/drawing/2014/main" xmlns="" id="{E358C9D7-8F49-47D2-9016-4490ED17B9E0}"/>
              </a:ext>
            </a:extLst>
          </p:cNvPr>
          <p:cNvSpPr>
            <a:spLocks noGrp="1"/>
          </p:cNvSpPr>
          <p:nvPr>
            <p:ph type="sldNum" sz="quarter" idx="4"/>
          </p:nvPr>
        </p:nvSpPr>
        <p:spPr/>
        <p:txBody>
          <a:bodyPr/>
          <a:lstStyle/>
          <a:p>
            <a:fld id="{3EFE59E3-B5CB-468F-9B39-2769E79603C8}" type="slidenum">
              <a:rPr lang="en-US" smtClean="0"/>
              <a:pPr/>
              <a:t>15</a:t>
            </a:fld>
            <a:endParaRPr lang="en-US" dirty="0"/>
          </a:p>
        </p:txBody>
      </p:sp>
      <p:pic>
        <p:nvPicPr>
          <p:cNvPr id="5" name="Picture 4" descr="A couple of people that are on a table&#10;&#10;Description automatically generated">
            <a:extLst>
              <a:ext uri="{FF2B5EF4-FFF2-40B4-BE49-F238E27FC236}">
                <a16:creationId xmlns:a16="http://schemas.microsoft.com/office/drawing/2014/main" xmlns="" id="{FD3594E3-900E-4B53-A10A-6F2CAD6F1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181" y="2070100"/>
            <a:ext cx="4685206" cy="3873500"/>
          </a:xfrm>
          <a:prstGeom prst="rect">
            <a:avLst/>
          </a:prstGeom>
        </p:spPr>
      </p:pic>
    </p:spTree>
    <p:extLst>
      <p:ext uri="{BB962C8B-B14F-4D97-AF65-F5344CB8AC3E}">
        <p14:creationId xmlns:p14="http://schemas.microsoft.com/office/powerpoint/2010/main" val="3281078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solidFill>
              </a:rPr>
              <a:t>Measurement of Training-Kirkpatrick</a:t>
            </a:r>
          </a:p>
        </p:txBody>
      </p:sp>
      <p:sp>
        <p:nvSpPr>
          <p:cNvPr id="3" name="Text Placeholder 2"/>
          <p:cNvSpPr>
            <a:spLocks noGrp="1"/>
          </p:cNvSpPr>
          <p:nvPr>
            <p:ph type="body" sz="quarter" idx="11"/>
          </p:nvPr>
        </p:nvSpPr>
        <p:spPr>
          <a:xfrm>
            <a:off x="731521" y="1626781"/>
            <a:ext cx="6158378" cy="4591138"/>
          </a:xfrm>
        </p:spPr>
        <p:txBody>
          <a:bodyPr>
            <a:normAutofit/>
          </a:bodyPr>
          <a:lstStyle/>
          <a:p>
            <a:pPr>
              <a:buFont typeface="Wingdings" panose="05000000000000000000" pitchFamily="2" charset="2"/>
              <a:buChar char="q"/>
            </a:pPr>
            <a:r>
              <a:rPr lang="en-US" sz="2800" dirty="0"/>
              <a:t> </a:t>
            </a:r>
            <a:r>
              <a:rPr lang="en-US" sz="2400" dirty="0"/>
              <a:t>Reaction-how was the training received?</a:t>
            </a:r>
          </a:p>
          <a:p>
            <a:pPr>
              <a:buFont typeface="Wingdings" panose="05000000000000000000" pitchFamily="2" charset="2"/>
              <a:buChar char="q"/>
            </a:pPr>
            <a:r>
              <a:rPr lang="en-US" sz="2400" dirty="0"/>
              <a:t> Learning-did the training meet the</a:t>
            </a:r>
            <a:br>
              <a:rPr lang="en-US" sz="2400" dirty="0"/>
            </a:br>
            <a:r>
              <a:rPr lang="en-US" sz="2400" dirty="0"/>
              <a:t> learning and behavioral objectives?</a:t>
            </a:r>
          </a:p>
          <a:p>
            <a:pPr>
              <a:buFont typeface="Wingdings" panose="05000000000000000000" pitchFamily="2" charset="2"/>
              <a:buChar char="q"/>
            </a:pPr>
            <a:r>
              <a:rPr lang="en-US" sz="2400" dirty="0"/>
              <a:t> Behavior-after training did the coach candidate demonstrate knowledge and behaviors learned during training? (McLaughlin Dissertation, 2015)</a:t>
            </a:r>
          </a:p>
          <a:p>
            <a:pPr>
              <a:buFont typeface="Wingdings" panose="05000000000000000000" pitchFamily="2" charset="2"/>
              <a:buChar char="q"/>
            </a:pPr>
            <a:r>
              <a:rPr lang="en-US" sz="2400" dirty="0"/>
              <a:t> Results-documentation of knowledge and behavioral changes in both coach candidate and associate determine ROI (KPIs)</a:t>
            </a:r>
          </a:p>
        </p:txBody>
      </p:sp>
      <p:sp>
        <p:nvSpPr>
          <p:cNvPr id="4" name="Slide Number Placeholder 3"/>
          <p:cNvSpPr>
            <a:spLocks noGrp="1"/>
          </p:cNvSpPr>
          <p:nvPr>
            <p:ph type="sldNum" sz="quarter" idx="4"/>
          </p:nvPr>
        </p:nvSpPr>
        <p:spPr/>
        <p:txBody>
          <a:bodyPr/>
          <a:lstStyle/>
          <a:p>
            <a:fld id="{3EFE59E3-B5CB-468F-9B39-2769E79603C8}" type="slidenum">
              <a:rPr lang="en-US" smtClean="0"/>
              <a:pPr/>
              <a:t>16</a:t>
            </a:fld>
            <a:endParaRPr lang="en-US" dirty="0"/>
          </a:p>
        </p:txBody>
      </p:sp>
      <p:pic>
        <p:nvPicPr>
          <p:cNvPr id="6" name="Picture 5">
            <a:extLst>
              <a:ext uri="{FF2B5EF4-FFF2-40B4-BE49-F238E27FC236}">
                <a16:creationId xmlns:a16="http://schemas.microsoft.com/office/drawing/2014/main" xmlns="" id="{BB293019-9FAF-43FC-AF21-CFE8056E9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197" y="2083981"/>
            <a:ext cx="4572000" cy="3592032"/>
          </a:xfrm>
          <a:prstGeom prst="rect">
            <a:avLst/>
          </a:prstGeom>
        </p:spPr>
      </p:pic>
    </p:spTree>
    <p:extLst>
      <p:ext uri="{BB962C8B-B14F-4D97-AF65-F5344CB8AC3E}">
        <p14:creationId xmlns:p14="http://schemas.microsoft.com/office/powerpoint/2010/main" val="116887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8671" y="552139"/>
            <a:ext cx="10607040" cy="635000"/>
          </a:xfrm>
        </p:spPr>
        <p:txBody>
          <a:bodyPr/>
          <a:lstStyle/>
          <a:p>
            <a:r>
              <a:rPr lang="en-US" sz="3200" dirty="0">
                <a:solidFill>
                  <a:schemeClr val="tx1"/>
                </a:solidFill>
              </a:rPr>
              <a:t>Other Measuremen</a:t>
            </a:r>
            <a:r>
              <a:rPr lang="en-US" dirty="0">
                <a:solidFill>
                  <a:schemeClr val="tx1"/>
                </a:solidFill>
              </a:rPr>
              <a:t>t</a:t>
            </a:r>
          </a:p>
        </p:txBody>
      </p:sp>
      <p:sp>
        <p:nvSpPr>
          <p:cNvPr id="3" name="Text Placeholder 2"/>
          <p:cNvSpPr>
            <a:spLocks noGrp="1"/>
          </p:cNvSpPr>
          <p:nvPr>
            <p:ph type="body" sz="quarter" idx="11"/>
          </p:nvPr>
        </p:nvSpPr>
        <p:spPr>
          <a:xfrm>
            <a:off x="688671" y="1417013"/>
            <a:ext cx="5754659" cy="4668519"/>
          </a:xfrm>
        </p:spPr>
        <p:txBody>
          <a:bodyPr>
            <a:normAutofit lnSpcReduction="10000"/>
          </a:bodyPr>
          <a:lstStyle/>
          <a:p>
            <a:r>
              <a:rPr lang="en-US" sz="2400" b="1" dirty="0">
                <a:solidFill>
                  <a:schemeClr val="tx1">
                    <a:lumMod val="95000"/>
                    <a:lumOff val="5000"/>
                  </a:schemeClr>
                </a:solidFill>
                <a:ea typeface="ＭＳ Ｐゴシック"/>
                <a:cs typeface="ＭＳ Ｐゴシック"/>
              </a:rPr>
              <a:t>Annual 360 Degree Assessment of Coaches</a:t>
            </a:r>
          </a:p>
          <a:p>
            <a:pPr lvl="1"/>
            <a:r>
              <a:rPr lang="en-US" sz="2400" dirty="0">
                <a:solidFill>
                  <a:schemeClr val="tx1">
                    <a:lumMod val="95000"/>
                    <a:lumOff val="5000"/>
                  </a:schemeClr>
                </a:solidFill>
                <a:ea typeface="ＭＳ Ｐゴシック"/>
              </a:rPr>
              <a:t>Input from Supervisor, Wholesalers, Coaches, Self</a:t>
            </a:r>
          </a:p>
          <a:p>
            <a:r>
              <a:rPr lang="en-US" sz="2400" dirty="0">
                <a:solidFill>
                  <a:schemeClr val="tx1">
                    <a:lumMod val="95000"/>
                    <a:lumOff val="5000"/>
                  </a:schemeClr>
                </a:solidFill>
                <a:ea typeface="ＭＳ Ｐゴシック"/>
              </a:rPr>
              <a:t>Success with development plans</a:t>
            </a:r>
          </a:p>
          <a:p>
            <a:r>
              <a:rPr lang="en-US" sz="2400" dirty="0">
                <a:solidFill>
                  <a:schemeClr val="tx1">
                    <a:lumMod val="95000"/>
                    <a:lumOff val="5000"/>
                  </a:schemeClr>
                </a:solidFill>
                <a:ea typeface="ＭＳ Ｐゴシック"/>
              </a:rPr>
              <a:t>Reports by individual and teams</a:t>
            </a:r>
          </a:p>
          <a:p>
            <a:r>
              <a:rPr lang="en-US" sz="2400" dirty="0">
                <a:solidFill>
                  <a:schemeClr val="tx1">
                    <a:lumMod val="95000"/>
                    <a:lumOff val="5000"/>
                  </a:schemeClr>
                </a:solidFill>
              </a:rPr>
              <a:t>Engagement scores</a:t>
            </a:r>
          </a:p>
          <a:p>
            <a:r>
              <a:rPr lang="en-US" sz="2400" dirty="0">
                <a:solidFill>
                  <a:schemeClr val="tx1">
                    <a:lumMod val="95000"/>
                    <a:lumOff val="5000"/>
                  </a:schemeClr>
                </a:solidFill>
              </a:rPr>
              <a:t>Customer analytics</a:t>
            </a:r>
          </a:p>
          <a:p>
            <a:r>
              <a:rPr lang="en-US" sz="2400" dirty="0">
                <a:solidFill>
                  <a:schemeClr val="tx1">
                    <a:lumMod val="95000"/>
                    <a:lumOff val="5000"/>
                  </a:schemeClr>
                </a:solidFill>
              </a:rPr>
              <a:t>Performance year over year</a:t>
            </a:r>
          </a:p>
          <a:p>
            <a:r>
              <a:rPr lang="en-US" sz="2400" dirty="0">
                <a:solidFill>
                  <a:schemeClr val="tx1">
                    <a:lumMod val="95000"/>
                    <a:lumOff val="5000"/>
                  </a:schemeClr>
                </a:solidFill>
              </a:rPr>
              <a:t>Key talent retention</a:t>
            </a:r>
          </a:p>
          <a:p>
            <a:endParaRPr lang="en-US" dirty="0"/>
          </a:p>
        </p:txBody>
      </p:sp>
      <p:sp>
        <p:nvSpPr>
          <p:cNvPr id="4" name="Slide Number Placeholder 3"/>
          <p:cNvSpPr>
            <a:spLocks noGrp="1"/>
          </p:cNvSpPr>
          <p:nvPr>
            <p:ph type="sldNum" sz="quarter" idx="4"/>
          </p:nvPr>
        </p:nvSpPr>
        <p:spPr/>
        <p:txBody>
          <a:bodyPr/>
          <a:lstStyle/>
          <a:p>
            <a:fld id="{3EFE59E3-B5CB-468F-9B39-2769E79603C8}" type="slidenum">
              <a:rPr lang="en-US" smtClean="0"/>
              <a:pPr/>
              <a:t>17</a:t>
            </a:fld>
            <a:endParaRPr lang="en-US" dirty="0"/>
          </a:p>
        </p:txBody>
      </p:sp>
      <p:pic>
        <p:nvPicPr>
          <p:cNvPr id="5" name="Picture 4" descr="A picture containing measuring stick, object&#10;&#10;Description automatically generated">
            <a:extLst>
              <a:ext uri="{FF2B5EF4-FFF2-40B4-BE49-F238E27FC236}">
                <a16:creationId xmlns:a16="http://schemas.microsoft.com/office/drawing/2014/main" xmlns="" id="{F4057FB4-1EFE-4CD7-B630-B661F7414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015" y="1549400"/>
            <a:ext cx="4113382" cy="4107120"/>
          </a:xfrm>
          <a:prstGeom prst="rect">
            <a:avLst/>
          </a:prstGeom>
        </p:spPr>
      </p:pic>
    </p:spTree>
    <p:extLst>
      <p:ext uri="{BB962C8B-B14F-4D97-AF65-F5344CB8AC3E}">
        <p14:creationId xmlns:p14="http://schemas.microsoft.com/office/powerpoint/2010/main" val="207068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tx1"/>
                </a:solidFill>
              </a:rPr>
              <a:t>Sample KPIs</a:t>
            </a:r>
          </a:p>
        </p:txBody>
      </p:sp>
      <p:grpSp>
        <p:nvGrpSpPr>
          <p:cNvPr id="25" name="Group 24"/>
          <p:cNvGrpSpPr/>
          <p:nvPr/>
        </p:nvGrpSpPr>
        <p:grpSpPr>
          <a:xfrm>
            <a:off x="944217" y="1019174"/>
            <a:ext cx="10356573" cy="4848226"/>
            <a:chOff x="457200" y="1737360"/>
            <a:chExt cx="8382000" cy="4130040"/>
          </a:xfrm>
        </p:grpSpPr>
        <p:grpSp>
          <p:nvGrpSpPr>
            <p:cNvPr id="22" name="Group 21"/>
            <p:cNvGrpSpPr/>
            <p:nvPr/>
          </p:nvGrpSpPr>
          <p:grpSpPr>
            <a:xfrm>
              <a:off x="457200" y="1737360"/>
              <a:ext cx="5029200" cy="4075722"/>
              <a:chOff x="457200" y="1737360"/>
              <a:chExt cx="5029200" cy="4075722"/>
            </a:xfrm>
          </p:grpSpPr>
          <p:grpSp>
            <p:nvGrpSpPr>
              <p:cNvPr id="12" name="Group 11"/>
              <p:cNvGrpSpPr/>
              <p:nvPr/>
            </p:nvGrpSpPr>
            <p:grpSpPr>
              <a:xfrm>
                <a:off x="457200" y="4419600"/>
                <a:ext cx="1190793" cy="1393482"/>
                <a:chOff x="2514600" y="3844358"/>
                <a:chExt cx="1190793" cy="1393482"/>
              </a:xfrm>
            </p:grpSpPr>
            <p:grpSp>
              <p:nvGrpSpPr>
                <p:cNvPr id="11" name="Group 10"/>
                <p:cNvGrpSpPr/>
                <p:nvPr/>
              </p:nvGrpSpPr>
              <p:grpSpPr>
                <a:xfrm>
                  <a:off x="2514600" y="3844358"/>
                  <a:ext cx="914400" cy="1393482"/>
                  <a:chOff x="2514600" y="3844358"/>
                  <a:chExt cx="914400" cy="1393482"/>
                </a:xfrm>
              </p:grpSpPr>
              <p:grpSp>
                <p:nvGrpSpPr>
                  <p:cNvPr id="2" name="Group 47"/>
                  <p:cNvGrpSpPr/>
                  <p:nvPr/>
                </p:nvGrpSpPr>
                <p:grpSpPr>
                  <a:xfrm>
                    <a:off x="2514600" y="3861073"/>
                    <a:ext cx="914400" cy="1376767"/>
                    <a:chOff x="907132" y="2460578"/>
                    <a:chExt cx="762001" cy="1337196"/>
                  </a:xfrm>
                </p:grpSpPr>
                <p:sp>
                  <p:nvSpPr>
                    <p:cNvPr id="49" name="Pentagon 48"/>
                    <p:cNvSpPr/>
                    <p:nvPr/>
                  </p:nvSpPr>
                  <p:spPr>
                    <a:xfrm rot="5400000">
                      <a:off x="640432" y="2769074"/>
                      <a:ext cx="1295400" cy="762000"/>
                    </a:xfrm>
                    <a:prstGeom prst="homePlate">
                      <a:avLst/>
                    </a:prstGeom>
                    <a:solidFill>
                      <a:schemeClr val="accent1">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Arial" pitchFamily="34" charset="0"/>
                        <a:cs typeface="Arial" pitchFamily="34" charset="0"/>
                      </a:endParaRPr>
                    </a:p>
                  </p:txBody>
                </p:sp>
                <p:sp>
                  <p:nvSpPr>
                    <p:cNvPr id="50" name="Round Same Side Corner Rectangle 49"/>
                    <p:cNvSpPr/>
                    <p:nvPr/>
                  </p:nvSpPr>
                  <p:spPr>
                    <a:xfrm>
                      <a:off x="907132" y="2460578"/>
                      <a:ext cx="762001"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00" dirty="0">
                        <a:latin typeface="Arial" pitchFamily="34" charset="0"/>
                        <a:cs typeface="Arial" pitchFamily="34" charset="0"/>
                      </a:endParaRPr>
                    </a:p>
                  </p:txBody>
                </p:sp>
              </p:grpSp>
              <p:sp>
                <p:nvSpPr>
                  <p:cNvPr id="105" name="Content Placeholder 2"/>
                  <p:cNvSpPr txBox="1">
                    <a:spLocks/>
                  </p:cNvSpPr>
                  <p:nvPr/>
                </p:nvSpPr>
                <p:spPr bwMode="auto">
                  <a:xfrm>
                    <a:off x="2829131" y="3844358"/>
                    <a:ext cx="285335" cy="307777"/>
                  </a:xfrm>
                  <a:prstGeom prst="rect">
                    <a:avLst/>
                  </a:prstGeom>
                </p:spPr>
                <p:txBody>
                  <a:bodyPr wrap="none"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chemeClr val="bg1"/>
                        </a:solidFill>
                        <a:latin typeface="Arial" pitchFamily="34" charset="0"/>
                        <a:cs typeface="Arial" pitchFamily="34" charset="0"/>
                      </a:rPr>
                      <a:t>01</a:t>
                    </a:r>
                  </a:p>
                </p:txBody>
              </p:sp>
            </p:grpSp>
            <p:cxnSp>
              <p:nvCxnSpPr>
                <p:cNvPr id="4" name="Elbow Connector 3"/>
                <p:cNvCxnSpPr/>
                <p:nvPr/>
              </p:nvCxnSpPr>
              <p:spPr>
                <a:xfrm flipV="1">
                  <a:off x="3019582" y="4970462"/>
                  <a:ext cx="685811" cy="267014"/>
                </a:xfrm>
                <a:prstGeom prst="bent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1416801" y="3711918"/>
                <a:ext cx="1190793" cy="1393482"/>
                <a:chOff x="2514600" y="3844358"/>
                <a:chExt cx="1190793" cy="1393482"/>
              </a:xfrm>
            </p:grpSpPr>
            <p:grpSp>
              <p:nvGrpSpPr>
                <p:cNvPr id="60" name="Group 59"/>
                <p:cNvGrpSpPr/>
                <p:nvPr/>
              </p:nvGrpSpPr>
              <p:grpSpPr>
                <a:xfrm>
                  <a:off x="2514600" y="3844358"/>
                  <a:ext cx="914400" cy="1393482"/>
                  <a:chOff x="2514600" y="3844358"/>
                  <a:chExt cx="914400" cy="1393482"/>
                </a:xfrm>
              </p:grpSpPr>
              <p:grpSp>
                <p:nvGrpSpPr>
                  <p:cNvPr id="62" name="Group 47"/>
                  <p:cNvGrpSpPr/>
                  <p:nvPr/>
                </p:nvGrpSpPr>
                <p:grpSpPr>
                  <a:xfrm>
                    <a:off x="2514600" y="3861073"/>
                    <a:ext cx="914400" cy="1376767"/>
                    <a:chOff x="907132" y="2460578"/>
                    <a:chExt cx="762001" cy="1337196"/>
                  </a:xfrm>
                </p:grpSpPr>
                <p:sp>
                  <p:nvSpPr>
                    <p:cNvPr id="64" name="Pentagon 63"/>
                    <p:cNvSpPr/>
                    <p:nvPr/>
                  </p:nvSpPr>
                  <p:spPr>
                    <a:xfrm rot="5400000">
                      <a:off x="640432" y="2769074"/>
                      <a:ext cx="1295400" cy="762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Arial" pitchFamily="34" charset="0"/>
                        <a:cs typeface="Arial" pitchFamily="34" charset="0"/>
                      </a:endParaRPr>
                    </a:p>
                  </p:txBody>
                </p:sp>
                <p:sp>
                  <p:nvSpPr>
                    <p:cNvPr id="65" name="Round Same Side Corner Rectangle 64"/>
                    <p:cNvSpPr/>
                    <p:nvPr/>
                  </p:nvSpPr>
                  <p:spPr>
                    <a:xfrm>
                      <a:off x="907132" y="2460578"/>
                      <a:ext cx="762001"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00" dirty="0">
                        <a:latin typeface="Arial" pitchFamily="34" charset="0"/>
                        <a:cs typeface="Arial" pitchFamily="34" charset="0"/>
                      </a:endParaRPr>
                    </a:p>
                  </p:txBody>
                </p:sp>
              </p:grpSp>
              <p:sp>
                <p:nvSpPr>
                  <p:cNvPr id="63" name="Content Placeholder 2"/>
                  <p:cNvSpPr txBox="1">
                    <a:spLocks/>
                  </p:cNvSpPr>
                  <p:nvPr/>
                </p:nvSpPr>
                <p:spPr bwMode="auto">
                  <a:xfrm>
                    <a:off x="2829132" y="3844358"/>
                    <a:ext cx="285335" cy="307777"/>
                  </a:xfrm>
                  <a:prstGeom prst="rect">
                    <a:avLst/>
                  </a:prstGeom>
                </p:spPr>
                <p:txBody>
                  <a:bodyPr wrap="none"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chemeClr val="bg1"/>
                        </a:solidFill>
                        <a:latin typeface="Arial" pitchFamily="34" charset="0"/>
                        <a:cs typeface="Arial" pitchFamily="34" charset="0"/>
                      </a:rPr>
                      <a:t>02</a:t>
                    </a:r>
                  </a:p>
                </p:txBody>
              </p:sp>
            </p:grpSp>
            <p:cxnSp>
              <p:nvCxnSpPr>
                <p:cNvPr id="61" name="Elbow Connector 60"/>
                <p:cNvCxnSpPr/>
                <p:nvPr/>
              </p:nvCxnSpPr>
              <p:spPr>
                <a:xfrm flipV="1">
                  <a:off x="3019582" y="4970462"/>
                  <a:ext cx="685811" cy="267014"/>
                </a:xfrm>
                <a:prstGeom prst="bent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2376402" y="3026118"/>
                <a:ext cx="1190794" cy="1393482"/>
                <a:chOff x="2514599" y="3844358"/>
                <a:chExt cx="1190794" cy="1393482"/>
              </a:xfrm>
            </p:grpSpPr>
            <p:grpSp>
              <p:nvGrpSpPr>
                <p:cNvPr id="67" name="Group 66"/>
                <p:cNvGrpSpPr/>
                <p:nvPr/>
              </p:nvGrpSpPr>
              <p:grpSpPr>
                <a:xfrm>
                  <a:off x="2514599" y="3844358"/>
                  <a:ext cx="914400" cy="1393482"/>
                  <a:chOff x="2514599" y="3844358"/>
                  <a:chExt cx="914400" cy="1393482"/>
                </a:xfrm>
              </p:grpSpPr>
              <p:grpSp>
                <p:nvGrpSpPr>
                  <p:cNvPr id="69" name="Group 47"/>
                  <p:cNvGrpSpPr/>
                  <p:nvPr/>
                </p:nvGrpSpPr>
                <p:grpSpPr>
                  <a:xfrm>
                    <a:off x="2514599" y="3861073"/>
                    <a:ext cx="914400" cy="1376767"/>
                    <a:chOff x="907131" y="2460578"/>
                    <a:chExt cx="762001" cy="1337196"/>
                  </a:xfrm>
                </p:grpSpPr>
                <p:sp>
                  <p:nvSpPr>
                    <p:cNvPr id="71" name="Pentagon 70"/>
                    <p:cNvSpPr/>
                    <p:nvPr/>
                  </p:nvSpPr>
                  <p:spPr>
                    <a:xfrm rot="5400000">
                      <a:off x="640432" y="2769074"/>
                      <a:ext cx="1295400" cy="762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Arial" pitchFamily="34" charset="0"/>
                        <a:cs typeface="Arial" pitchFamily="34" charset="0"/>
                      </a:endParaRPr>
                    </a:p>
                  </p:txBody>
                </p:sp>
                <p:sp>
                  <p:nvSpPr>
                    <p:cNvPr id="72" name="Round Same Side Corner Rectangle 71"/>
                    <p:cNvSpPr/>
                    <p:nvPr/>
                  </p:nvSpPr>
                  <p:spPr>
                    <a:xfrm>
                      <a:off x="907131" y="2460578"/>
                      <a:ext cx="762001"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00" dirty="0">
                        <a:latin typeface="Arial" pitchFamily="34" charset="0"/>
                        <a:cs typeface="Arial" pitchFamily="34" charset="0"/>
                      </a:endParaRPr>
                    </a:p>
                  </p:txBody>
                </p:sp>
              </p:grpSp>
              <p:sp>
                <p:nvSpPr>
                  <p:cNvPr id="70" name="Content Placeholder 2"/>
                  <p:cNvSpPr txBox="1">
                    <a:spLocks/>
                  </p:cNvSpPr>
                  <p:nvPr/>
                </p:nvSpPr>
                <p:spPr bwMode="auto">
                  <a:xfrm>
                    <a:off x="2829131" y="3844358"/>
                    <a:ext cx="285335" cy="307777"/>
                  </a:xfrm>
                  <a:prstGeom prst="rect">
                    <a:avLst/>
                  </a:prstGeom>
                </p:spPr>
                <p:txBody>
                  <a:bodyPr wrap="none"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chemeClr val="bg1"/>
                        </a:solidFill>
                        <a:latin typeface="Arial" pitchFamily="34" charset="0"/>
                        <a:cs typeface="Arial" pitchFamily="34" charset="0"/>
                      </a:rPr>
                      <a:t>03</a:t>
                    </a:r>
                  </a:p>
                </p:txBody>
              </p:sp>
            </p:grpSp>
            <p:cxnSp>
              <p:nvCxnSpPr>
                <p:cNvPr id="68" name="Elbow Connector 67"/>
                <p:cNvCxnSpPr/>
                <p:nvPr/>
              </p:nvCxnSpPr>
              <p:spPr>
                <a:xfrm flipV="1">
                  <a:off x="3019582" y="4970462"/>
                  <a:ext cx="685811" cy="267014"/>
                </a:xfrm>
                <a:prstGeom prst="bent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336004" y="2362200"/>
                <a:ext cx="1190794" cy="1393482"/>
                <a:chOff x="2514599" y="3844358"/>
                <a:chExt cx="1190794" cy="1393482"/>
              </a:xfrm>
            </p:grpSpPr>
            <p:grpSp>
              <p:nvGrpSpPr>
                <p:cNvPr id="74" name="Group 73"/>
                <p:cNvGrpSpPr/>
                <p:nvPr/>
              </p:nvGrpSpPr>
              <p:grpSpPr>
                <a:xfrm>
                  <a:off x="2514599" y="3844358"/>
                  <a:ext cx="914400" cy="1393482"/>
                  <a:chOff x="2514599" y="3844358"/>
                  <a:chExt cx="914400" cy="1393482"/>
                </a:xfrm>
              </p:grpSpPr>
              <p:grpSp>
                <p:nvGrpSpPr>
                  <p:cNvPr id="76" name="Group 47"/>
                  <p:cNvGrpSpPr/>
                  <p:nvPr/>
                </p:nvGrpSpPr>
                <p:grpSpPr>
                  <a:xfrm>
                    <a:off x="2514599" y="3861073"/>
                    <a:ext cx="914400" cy="1376767"/>
                    <a:chOff x="907131" y="2460578"/>
                    <a:chExt cx="762001" cy="1337196"/>
                  </a:xfrm>
                </p:grpSpPr>
                <p:sp>
                  <p:nvSpPr>
                    <p:cNvPr id="78" name="Pentagon 77"/>
                    <p:cNvSpPr/>
                    <p:nvPr/>
                  </p:nvSpPr>
                  <p:spPr>
                    <a:xfrm rot="5400000">
                      <a:off x="640432" y="2769074"/>
                      <a:ext cx="1295400" cy="762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Arial" pitchFamily="34" charset="0"/>
                        <a:cs typeface="Arial" pitchFamily="34" charset="0"/>
                      </a:endParaRPr>
                    </a:p>
                  </p:txBody>
                </p:sp>
                <p:sp>
                  <p:nvSpPr>
                    <p:cNvPr id="79" name="Round Same Side Corner Rectangle 78"/>
                    <p:cNvSpPr/>
                    <p:nvPr/>
                  </p:nvSpPr>
                  <p:spPr>
                    <a:xfrm>
                      <a:off x="907131" y="2460578"/>
                      <a:ext cx="762001"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00" dirty="0">
                        <a:latin typeface="Arial" pitchFamily="34" charset="0"/>
                        <a:cs typeface="Arial" pitchFamily="34" charset="0"/>
                      </a:endParaRPr>
                    </a:p>
                  </p:txBody>
                </p:sp>
              </p:grpSp>
              <p:sp>
                <p:nvSpPr>
                  <p:cNvPr id="77" name="Content Placeholder 2"/>
                  <p:cNvSpPr txBox="1">
                    <a:spLocks/>
                  </p:cNvSpPr>
                  <p:nvPr/>
                </p:nvSpPr>
                <p:spPr bwMode="auto">
                  <a:xfrm>
                    <a:off x="2829131" y="3844358"/>
                    <a:ext cx="285335" cy="307777"/>
                  </a:xfrm>
                  <a:prstGeom prst="rect">
                    <a:avLst/>
                  </a:prstGeom>
                </p:spPr>
                <p:txBody>
                  <a:bodyPr wrap="none"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chemeClr val="bg1"/>
                        </a:solidFill>
                        <a:latin typeface="Arial" pitchFamily="34" charset="0"/>
                        <a:cs typeface="Arial" pitchFamily="34" charset="0"/>
                      </a:rPr>
                      <a:t>04</a:t>
                    </a:r>
                  </a:p>
                </p:txBody>
              </p:sp>
            </p:grpSp>
            <p:cxnSp>
              <p:nvCxnSpPr>
                <p:cNvPr id="75" name="Elbow Connector 74"/>
                <p:cNvCxnSpPr/>
                <p:nvPr/>
              </p:nvCxnSpPr>
              <p:spPr>
                <a:xfrm flipV="1">
                  <a:off x="3019582" y="4970462"/>
                  <a:ext cx="685811" cy="267014"/>
                </a:xfrm>
                <a:prstGeom prst="bent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4295606" y="1737360"/>
                <a:ext cx="1190794" cy="1393482"/>
                <a:chOff x="2514599" y="3844358"/>
                <a:chExt cx="1190794" cy="1393482"/>
              </a:xfrm>
            </p:grpSpPr>
            <p:grpSp>
              <p:nvGrpSpPr>
                <p:cNvPr id="81" name="Group 80"/>
                <p:cNvGrpSpPr/>
                <p:nvPr/>
              </p:nvGrpSpPr>
              <p:grpSpPr>
                <a:xfrm>
                  <a:off x="2514599" y="3844358"/>
                  <a:ext cx="914400" cy="1393482"/>
                  <a:chOff x="2514599" y="3844358"/>
                  <a:chExt cx="914400" cy="1393482"/>
                </a:xfrm>
              </p:grpSpPr>
              <p:grpSp>
                <p:nvGrpSpPr>
                  <p:cNvPr id="83" name="Group 47"/>
                  <p:cNvGrpSpPr/>
                  <p:nvPr/>
                </p:nvGrpSpPr>
                <p:grpSpPr>
                  <a:xfrm>
                    <a:off x="2514599" y="3861073"/>
                    <a:ext cx="914400" cy="1376767"/>
                    <a:chOff x="907131" y="2460578"/>
                    <a:chExt cx="762001" cy="1337196"/>
                  </a:xfrm>
                </p:grpSpPr>
                <p:sp>
                  <p:nvSpPr>
                    <p:cNvPr id="86" name="Pentagon 85"/>
                    <p:cNvSpPr/>
                    <p:nvPr/>
                  </p:nvSpPr>
                  <p:spPr>
                    <a:xfrm rot="5400000">
                      <a:off x="640432" y="2769074"/>
                      <a:ext cx="1295400" cy="762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Arial" pitchFamily="34" charset="0"/>
                        <a:cs typeface="Arial" pitchFamily="34" charset="0"/>
                      </a:endParaRPr>
                    </a:p>
                  </p:txBody>
                </p:sp>
                <p:sp>
                  <p:nvSpPr>
                    <p:cNvPr id="88" name="Round Same Side Corner Rectangle 87"/>
                    <p:cNvSpPr/>
                    <p:nvPr/>
                  </p:nvSpPr>
                  <p:spPr>
                    <a:xfrm>
                      <a:off x="907131" y="2460578"/>
                      <a:ext cx="762001"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00" dirty="0">
                        <a:latin typeface="Arial" pitchFamily="34" charset="0"/>
                        <a:cs typeface="Arial" pitchFamily="34" charset="0"/>
                      </a:endParaRPr>
                    </a:p>
                  </p:txBody>
                </p:sp>
              </p:grpSp>
              <p:sp>
                <p:nvSpPr>
                  <p:cNvPr id="84" name="Content Placeholder 2"/>
                  <p:cNvSpPr txBox="1">
                    <a:spLocks/>
                  </p:cNvSpPr>
                  <p:nvPr/>
                </p:nvSpPr>
                <p:spPr bwMode="auto">
                  <a:xfrm>
                    <a:off x="2829131" y="3844358"/>
                    <a:ext cx="285335" cy="307777"/>
                  </a:xfrm>
                  <a:prstGeom prst="rect">
                    <a:avLst/>
                  </a:prstGeom>
                </p:spPr>
                <p:txBody>
                  <a:bodyPr wrap="none"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chemeClr val="bg1"/>
                        </a:solidFill>
                        <a:latin typeface="Arial" pitchFamily="34" charset="0"/>
                        <a:cs typeface="Arial" pitchFamily="34" charset="0"/>
                      </a:rPr>
                      <a:t>05</a:t>
                    </a:r>
                  </a:p>
                </p:txBody>
              </p:sp>
            </p:grpSp>
            <p:cxnSp>
              <p:nvCxnSpPr>
                <p:cNvPr id="82" name="Elbow Connector 81"/>
                <p:cNvCxnSpPr/>
                <p:nvPr/>
              </p:nvCxnSpPr>
              <p:spPr>
                <a:xfrm flipV="1">
                  <a:off x="3019582" y="4970462"/>
                  <a:ext cx="685811" cy="267014"/>
                </a:xfrm>
                <a:prstGeom prst="bent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1828800" y="2560320"/>
              <a:ext cx="7010400" cy="3307080"/>
              <a:chOff x="1828800" y="2560320"/>
              <a:chExt cx="7010400" cy="3307080"/>
            </a:xfrm>
          </p:grpSpPr>
          <p:sp>
            <p:nvSpPr>
              <p:cNvPr id="89" name="Text Placeholder 32"/>
              <p:cNvSpPr txBox="1">
                <a:spLocks/>
              </p:cNvSpPr>
              <p:nvPr/>
            </p:nvSpPr>
            <p:spPr>
              <a:xfrm>
                <a:off x="1828800" y="5465446"/>
                <a:ext cx="4533054" cy="40195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Coaching Forms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Increase coaching forms submission to 80% by end of 2017</a:t>
                </a:r>
                <a:endParaRPr lang="en-US" sz="1200" dirty="0">
                  <a:latin typeface="Arial" panose="020B0604020202020204" pitchFamily="34" charset="0"/>
                  <a:cs typeface="Arial" panose="020B0604020202020204" pitchFamily="34" charset="0"/>
                </a:endParaRPr>
              </a:p>
            </p:txBody>
          </p:sp>
          <p:sp>
            <p:nvSpPr>
              <p:cNvPr id="90" name="Text Placeholder 32"/>
              <p:cNvSpPr txBox="1">
                <a:spLocks/>
              </p:cNvSpPr>
              <p:nvPr/>
            </p:nvSpPr>
            <p:spPr>
              <a:xfrm>
                <a:off x="2743200" y="4899216"/>
                <a:ext cx="5181600" cy="29000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b="1" dirty="0">
                    <a:latin typeface="Arial" panose="020B0604020202020204" pitchFamily="34" charset="0"/>
                    <a:cs typeface="Arial" panose="020B0604020202020204" pitchFamily="34" charset="0"/>
                  </a:rPr>
                  <a:t>Sales Process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Average at least 4.0 out of 5 on Sales Process Behaviors</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91" name="Text Placeholder 32"/>
              <p:cNvSpPr txBox="1">
                <a:spLocks/>
              </p:cNvSpPr>
              <p:nvPr/>
            </p:nvSpPr>
            <p:spPr>
              <a:xfrm>
                <a:off x="3733800" y="4106576"/>
                <a:ext cx="3352800" cy="3892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Wholesaler Technology Behaviors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Average at least 3.8 out of 5 on technology behaviors</a:t>
                </a:r>
              </a:p>
            </p:txBody>
          </p:sp>
          <p:sp>
            <p:nvSpPr>
              <p:cNvPr id="93" name="Text Placeholder 32"/>
              <p:cNvSpPr txBox="1">
                <a:spLocks/>
              </p:cNvSpPr>
              <p:nvPr/>
            </p:nvSpPr>
            <p:spPr>
              <a:xfrm>
                <a:off x="4648200" y="3464592"/>
                <a:ext cx="3733800" cy="3682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Coaching Follow Through</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80% compliance with action step wholesaler agreed to take after coaching</a:t>
                </a:r>
              </a:p>
            </p:txBody>
          </p:sp>
          <p:sp>
            <p:nvSpPr>
              <p:cNvPr id="94" name="Text Placeholder 32"/>
              <p:cNvSpPr txBox="1">
                <a:spLocks/>
              </p:cNvSpPr>
              <p:nvPr/>
            </p:nvSpPr>
            <p:spPr>
              <a:xfrm>
                <a:off x="5638800" y="2560320"/>
                <a:ext cx="3200400" cy="6400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Thrive/Resilience</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Prepare for, focus on and execute on disruption/change through training and other resources</a:t>
                </a:r>
              </a:p>
            </p:txBody>
          </p:sp>
        </p:grpSp>
      </p:grpSp>
    </p:spTree>
    <p:extLst>
      <p:ext uri="{BB962C8B-B14F-4D97-AF65-F5344CB8AC3E}">
        <p14:creationId xmlns:p14="http://schemas.microsoft.com/office/powerpoint/2010/main" val="37644703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549" y="435935"/>
            <a:ext cx="11947451" cy="1113465"/>
          </a:xfrm>
        </p:spPr>
        <p:txBody>
          <a:bodyPr>
            <a:noAutofit/>
          </a:bodyPr>
          <a:lstStyle/>
          <a:p>
            <a:r>
              <a:rPr lang="en-US" sz="3200" dirty="0">
                <a:solidFill>
                  <a:schemeClr val="tx1"/>
                </a:solidFill>
              </a:rPr>
              <a:t>360 Degree Customized Assessment for coaches</a:t>
            </a:r>
          </a:p>
        </p:txBody>
      </p:sp>
      <p:sp>
        <p:nvSpPr>
          <p:cNvPr id="3" name="Text Placeholder 2"/>
          <p:cNvSpPr>
            <a:spLocks noGrp="1"/>
          </p:cNvSpPr>
          <p:nvPr>
            <p:ph type="body" sz="quarter" idx="11"/>
          </p:nvPr>
        </p:nvSpPr>
        <p:spPr>
          <a:xfrm>
            <a:off x="731520" y="2067339"/>
            <a:ext cx="5669280" cy="4150580"/>
          </a:xfrm>
        </p:spPr>
        <p:txBody>
          <a:bodyPr>
            <a:normAutofit/>
          </a:bodyPr>
          <a:lstStyle/>
          <a:p>
            <a:r>
              <a:rPr lang="en-US" sz="2400" dirty="0"/>
              <a:t>30 behavioral questions for foundational coaching plus 20 behavioral questions for integrated learning</a:t>
            </a:r>
          </a:p>
          <a:p>
            <a:r>
              <a:rPr lang="en-US" sz="2400" dirty="0"/>
              <a:t>Taken from oversight coaching form</a:t>
            </a:r>
          </a:p>
          <a:p>
            <a:r>
              <a:rPr lang="en-US" sz="2400" dirty="0"/>
              <a:t>Used to create development plan for the coach candidate</a:t>
            </a:r>
          </a:p>
          <a:p>
            <a:r>
              <a:rPr lang="en-US" sz="2400" dirty="0"/>
              <a:t>Engages direct reports in leader coaching behaviors</a:t>
            </a:r>
          </a:p>
        </p:txBody>
      </p:sp>
      <p:sp>
        <p:nvSpPr>
          <p:cNvPr id="4" name="Slide Number Placeholder 3"/>
          <p:cNvSpPr>
            <a:spLocks noGrp="1"/>
          </p:cNvSpPr>
          <p:nvPr>
            <p:ph type="sldNum" sz="quarter" idx="4"/>
          </p:nvPr>
        </p:nvSpPr>
        <p:spPr/>
        <p:txBody>
          <a:bodyPr/>
          <a:lstStyle/>
          <a:p>
            <a:fld id="{3EFE59E3-B5CB-468F-9B39-2769E79603C8}" type="slidenum">
              <a:rPr lang="en-US" smtClean="0"/>
              <a:pPr/>
              <a:t>19</a:t>
            </a:fld>
            <a:endParaRPr lang="en-US" dirty="0"/>
          </a:p>
        </p:txBody>
      </p:sp>
      <p:pic>
        <p:nvPicPr>
          <p:cNvPr id="6" name="Picture 5">
            <a:extLst>
              <a:ext uri="{FF2B5EF4-FFF2-40B4-BE49-F238E27FC236}">
                <a16:creationId xmlns:a16="http://schemas.microsoft.com/office/drawing/2014/main" xmlns="" id="{9A226FB4-5594-4FBC-9E4A-04B6BA699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0352" y="1913860"/>
            <a:ext cx="4592048" cy="3593805"/>
          </a:xfrm>
          <a:prstGeom prst="rect">
            <a:avLst/>
          </a:prstGeom>
        </p:spPr>
      </p:pic>
    </p:spTree>
    <p:extLst>
      <p:ext uri="{BB962C8B-B14F-4D97-AF65-F5344CB8AC3E}">
        <p14:creationId xmlns:p14="http://schemas.microsoft.com/office/powerpoint/2010/main" val="225578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85329DD-DCF9-466A-A12F-2E6AB2D8EAA8}"/>
              </a:ext>
            </a:extLst>
          </p:cNvPr>
          <p:cNvSpPr>
            <a:spLocks noGrp="1"/>
          </p:cNvSpPr>
          <p:nvPr>
            <p:ph type="body" sz="quarter" idx="10"/>
          </p:nvPr>
        </p:nvSpPr>
        <p:spPr>
          <a:xfrm>
            <a:off x="731520" y="244549"/>
            <a:ext cx="10607040" cy="1158949"/>
          </a:xfrm>
        </p:spPr>
        <p:txBody>
          <a:bodyPr>
            <a:normAutofit/>
          </a:bodyPr>
          <a:lstStyle/>
          <a:p>
            <a:r>
              <a:rPr lang="en-US" sz="3200" dirty="0">
                <a:solidFill>
                  <a:schemeClr val="tx1"/>
                </a:solidFill>
              </a:rPr>
              <a:t>Why Focus on Coaching Culture?</a:t>
            </a:r>
          </a:p>
        </p:txBody>
      </p:sp>
      <p:sp>
        <p:nvSpPr>
          <p:cNvPr id="3" name="Text Placeholder 2">
            <a:extLst>
              <a:ext uri="{FF2B5EF4-FFF2-40B4-BE49-F238E27FC236}">
                <a16:creationId xmlns:a16="http://schemas.microsoft.com/office/drawing/2014/main" xmlns="" id="{5C2F23C5-B0BD-46AF-A906-0609CDE9EB3B}"/>
              </a:ext>
            </a:extLst>
          </p:cNvPr>
          <p:cNvSpPr>
            <a:spLocks noGrp="1"/>
          </p:cNvSpPr>
          <p:nvPr>
            <p:ph type="body" sz="quarter" idx="11"/>
          </p:nvPr>
        </p:nvSpPr>
        <p:spPr>
          <a:xfrm>
            <a:off x="731520" y="1297172"/>
            <a:ext cx="6062685" cy="4920747"/>
          </a:xfrm>
        </p:spPr>
        <p:txBody>
          <a:bodyPr>
            <a:normAutofit fontScale="92500"/>
          </a:bodyPr>
          <a:lstStyle/>
          <a:p>
            <a:r>
              <a:rPr lang="en-US" dirty="0"/>
              <a:t>Rapidly changing business environments</a:t>
            </a:r>
          </a:p>
          <a:p>
            <a:r>
              <a:rPr lang="en-US" dirty="0"/>
              <a:t>Attraction, development and retention of key talent</a:t>
            </a:r>
          </a:p>
          <a:p>
            <a:r>
              <a:rPr lang="en-US" dirty="0"/>
              <a:t>Support for organizational learning</a:t>
            </a:r>
          </a:p>
          <a:p>
            <a:r>
              <a:rPr lang="en-US" dirty="0"/>
              <a:t>Higher engagement with all stakeholders leading to</a:t>
            </a:r>
            <a:br>
              <a:rPr lang="en-US" dirty="0"/>
            </a:br>
            <a:r>
              <a:rPr lang="en-US" dirty="0"/>
              <a:t>higher creation of shared value with all stakeholders</a:t>
            </a:r>
          </a:p>
          <a:p>
            <a:r>
              <a:rPr lang="en-US" dirty="0"/>
              <a:t>Leads to higher levels of intrinsic motivation</a:t>
            </a:r>
          </a:p>
          <a:p>
            <a:r>
              <a:rPr lang="en-US" dirty="0"/>
              <a:t>Mitigate financial costs of poor performance from executives to front-line managers</a:t>
            </a:r>
          </a:p>
          <a:p>
            <a:r>
              <a:rPr lang="en-US" dirty="0"/>
              <a:t>Quicker adoption of change initiatives</a:t>
            </a:r>
          </a:p>
          <a:p>
            <a:r>
              <a:rPr lang="en-US" dirty="0"/>
              <a:t>Enhanced “soft-skill” development of leaders</a:t>
            </a:r>
            <a:br>
              <a:rPr lang="en-US" dirty="0"/>
            </a:b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C873D8F2-D14E-4AEC-A861-14D1075AF7B2}"/>
              </a:ext>
            </a:extLst>
          </p:cNvPr>
          <p:cNvSpPr>
            <a:spLocks noGrp="1"/>
          </p:cNvSpPr>
          <p:nvPr>
            <p:ph type="sldNum" sz="quarter" idx="4"/>
          </p:nvPr>
        </p:nvSpPr>
        <p:spPr/>
        <p:txBody>
          <a:bodyPr/>
          <a:lstStyle/>
          <a:p>
            <a:fld id="{3EFE59E3-B5CB-468F-9B39-2769E79603C8}" type="slidenum">
              <a:rPr lang="en-US" smtClean="0"/>
              <a:pPr/>
              <a:t>2</a:t>
            </a:fld>
            <a:endParaRPr lang="en-US" dirty="0"/>
          </a:p>
        </p:txBody>
      </p:sp>
      <p:pic>
        <p:nvPicPr>
          <p:cNvPr id="6" name="Picture 5">
            <a:extLst>
              <a:ext uri="{FF2B5EF4-FFF2-40B4-BE49-F238E27FC236}">
                <a16:creationId xmlns:a16="http://schemas.microsoft.com/office/drawing/2014/main" xmlns="" id="{27888EE7-DDFE-41C1-A6FF-183F13423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8220" y="1297173"/>
            <a:ext cx="4352260" cy="4295554"/>
          </a:xfrm>
          <a:prstGeom prst="rect">
            <a:avLst/>
          </a:prstGeom>
        </p:spPr>
      </p:pic>
    </p:spTree>
    <p:extLst>
      <p:ext uri="{BB962C8B-B14F-4D97-AF65-F5344CB8AC3E}">
        <p14:creationId xmlns:p14="http://schemas.microsoft.com/office/powerpoint/2010/main" val="401132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520" y="640081"/>
            <a:ext cx="10607040" cy="909319"/>
          </a:xfrm>
        </p:spPr>
        <p:txBody>
          <a:bodyPr>
            <a:normAutofit/>
          </a:bodyPr>
          <a:lstStyle/>
          <a:p>
            <a:r>
              <a:rPr lang="en-US" sz="3200" dirty="0">
                <a:solidFill>
                  <a:schemeClr val="tx1"/>
                </a:solidFill>
              </a:rPr>
              <a:t>Coaching Assessments offered</a:t>
            </a:r>
          </a:p>
        </p:txBody>
      </p:sp>
      <p:sp>
        <p:nvSpPr>
          <p:cNvPr id="3" name="Text Placeholder 2"/>
          <p:cNvSpPr>
            <a:spLocks noGrp="1"/>
          </p:cNvSpPr>
          <p:nvPr>
            <p:ph type="body" sz="quarter" idx="11"/>
          </p:nvPr>
        </p:nvSpPr>
        <p:spPr/>
        <p:txBody>
          <a:bodyPr/>
          <a:lstStyle/>
          <a:p>
            <a:r>
              <a:rPr lang="en-US" dirty="0"/>
              <a:t>DISC/MOTIVATORS-</a:t>
            </a:r>
            <a:r>
              <a:rPr lang="en-US" b="1" dirty="0"/>
              <a:t>REQUIRED</a:t>
            </a:r>
          </a:p>
          <a:p>
            <a:r>
              <a:rPr lang="en-US" dirty="0"/>
              <a:t>HOGAN DERAILERS</a:t>
            </a:r>
          </a:p>
          <a:p>
            <a:r>
              <a:rPr lang="en-US" dirty="0"/>
              <a:t>MYERS BRIGGS TYPE INDICATOR</a:t>
            </a:r>
          </a:p>
          <a:p>
            <a:r>
              <a:rPr lang="en-US" dirty="0"/>
              <a:t>STRENGTHS FINDERS</a:t>
            </a:r>
          </a:p>
          <a:p>
            <a:r>
              <a:rPr lang="en-US" dirty="0"/>
              <a:t>LEADERSHIP 360s</a:t>
            </a:r>
          </a:p>
          <a:p>
            <a:r>
              <a:rPr lang="en-US" dirty="0"/>
              <a:t>PERSONALYSIS</a:t>
            </a:r>
          </a:p>
        </p:txBody>
      </p:sp>
      <p:sp>
        <p:nvSpPr>
          <p:cNvPr id="4" name="Slide Number Placeholder 3"/>
          <p:cNvSpPr>
            <a:spLocks noGrp="1"/>
          </p:cNvSpPr>
          <p:nvPr>
            <p:ph type="sldNum" sz="quarter" idx="4"/>
          </p:nvPr>
        </p:nvSpPr>
        <p:spPr/>
        <p:txBody>
          <a:bodyPr/>
          <a:lstStyle/>
          <a:p>
            <a:fld id="{3EFE59E3-B5CB-468F-9B39-2769E79603C8}" type="slidenum">
              <a:rPr lang="en-US" smtClean="0"/>
              <a:pPr/>
              <a:t>20</a:t>
            </a:fld>
            <a:endParaRPr lang="en-US" dirty="0"/>
          </a:p>
        </p:txBody>
      </p:sp>
    </p:spTree>
    <p:extLst>
      <p:ext uri="{BB962C8B-B14F-4D97-AF65-F5344CB8AC3E}">
        <p14:creationId xmlns:p14="http://schemas.microsoft.com/office/powerpoint/2010/main" val="204951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p:cNvGraphicFramePr>
            <a:graphicFrameLocks noGrp="1"/>
          </p:cNvGraphicFramePr>
          <p:nvPr>
            <p:extLst>
              <p:ext uri="{D42A27DB-BD31-4B8C-83A1-F6EECF244321}">
                <p14:modId xmlns:p14="http://schemas.microsoft.com/office/powerpoint/2010/main" val="1512060788"/>
              </p:ext>
            </p:extLst>
          </p:nvPr>
        </p:nvGraphicFramePr>
        <p:xfrm>
          <a:off x="946298" y="774336"/>
          <a:ext cx="10356112" cy="5520131"/>
        </p:xfrm>
        <a:graphic>
          <a:graphicData uri="http://schemas.openxmlformats.org/drawingml/2006/table">
            <a:tbl>
              <a:tblPr firstRow="1" bandRow="1">
                <a:tableStyleId>{93296810-A885-4BE3-A3E7-6D5BEEA58F35}</a:tableStyleId>
              </a:tblPr>
              <a:tblGrid>
                <a:gridCol w="1678610">
                  <a:extLst>
                    <a:ext uri="{9D8B030D-6E8A-4147-A177-3AD203B41FA5}">
                      <a16:colId xmlns:a16="http://schemas.microsoft.com/office/drawing/2014/main" xmlns="" val="20000"/>
                    </a:ext>
                  </a:extLst>
                </a:gridCol>
                <a:gridCol w="4297839">
                  <a:extLst>
                    <a:ext uri="{9D8B030D-6E8A-4147-A177-3AD203B41FA5}">
                      <a16:colId xmlns:a16="http://schemas.microsoft.com/office/drawing/2014/main" xmlns="" val="20001"/>
                    </a:ext>
                  </a:extLst>
                </a:gridCol>
                <a:gridCol w="2444873">
                  <a:extLst>
                    <a:ext uri="{9D8B030D-6E8A-4147-A177-3AD203B41FA5}">
                      <a16:colId xmlns:a16="http://schemas.microsoft.com/office/drawing/2014/main" xmlns="" val="20002"/>
                    </a:ext>
                  </a:extLst>
                </a:gridCol>
                <a:gridCol w="1934790">
                  <a:extLst>
                    <a:ext uri="{9D8B030D-6E8A-4147-A177-3AD203B41FA5}">
                      <a16:colId xmlns:a16="http://schemas.microsoft.com/office/drawing/2014/main" xmlns="" val="20003"/>
                    </a:ext>
                  </a:extLst>
                </a:gridCol>
              </a:tblGrid>
              <a:tr h="477239">
                <a:tc>
                  <a:txBody>
                    <a:bodyPr/>
                    <a:lstStyle/>
                    <a:p>
                      <a:pPr algn="ctr"/>
                      <a:endParaRPr lang="en-US" sz="1200" dirty="0">
                        <a:solidFill>
                          <a:schemeClr val="bg1"/>
                        </a:solidFill>
                        <a:latin typeface="Arial" pitchFamily="34" charset="0"/>
                        <a:cs typeface="Arial" pitchFamily="34" charset="0"/>
                      </a:endParaRPr>
                    </a:p>
                  </a:txBody>
                  <a:tcPr anchor="ctr">
                    <a:solidFill>
                      <a:schemeClr val="accent1"/>
                    </a:solidFill>
                  </a:tcPr>
                </a:tc>
                <a:tc>
                  <a:txBody>
                    <a:bodyPr/>
                    <a:lstStyle/>
                    <a:p>
                      <a:endParaRPr lang="en-US" sz="1200"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200" dirty="0">
                          <a:latin typeface="Arial" panose="020B0604020202020204" pitchFamily="34" charset="0"/>
                          <a:cs typeface="Arial" panose="020B0604020202020204" pitchFamily="34" charset="0"/>
                        </a:rPr>
                        <a:t>Internal</a:t>
                      </a:r>
                    </a:p>
                    <a:p>
                      <a:pPr algn="ctr"/>
                      <a:r>
                        <a:rPr lang="en-US" sz="1200" dirty="0">
                          <a:latin typeface="Arial" panose="020B0604020202020204" pitchFamily="34" charset="0"/>
                          <a:cs typeface="Arial" panose="020B0604020202020204" pitchFamily="34" charset="0"/>
                        </a:rPr>
                        <a:t>RCC CORE Program</a:t>
                      </a:r>
                      <a:endParaRPr lang="en-US" sz="1200"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200" dirty="0">
                          <a:latin typeface="Arial" panose="020B0604020202020204" pitchFamily="34" charset="0"/>
                          <a:cs typeface="Arial" panose="020B0604020202020204" pitchFamily="34" charset="0"/>
                        </a:rPr>
                        <a:t>External</a:t>
                      </a:r>
                    </a:p>
                    <a:p>
                      <a:pPr algn="ctr"/>
                      <a:r>
                        <a:rPr lang="en-US" sz="1200" dirty="0">
                          <a:latin typeface="Arial" panose="020B0604020202020204" pitchFamily="34" charset="0"/>
                          <a:cs typeface="Arial" panose="020B0604020202020204" pitchFamily="34" charset="0"/>
                        </a:rPr>
                        <a:t>IMPACT Program</a:t>
                      </a:r>
                      <a:endParaRPr lang="en-US" sz="1200" dirty="0">
                        <a:solidFill>
                          <a:schemeClr val="bg1"/>
                        </a:solidFill>
                        <a:latin typeface="Arial" pitchFamily="34" charset="0"/>
                        <a:cs typeface="Arial" pitchFamily="34" charset="0"/>
                      </a:endParaRPr>
                    </a:p>
                  </a:txBody>
                  <a:tcPr anchor="ctr">
                    <a:solidFill>
                      <a:schemeClr val="accent1"/>
                    </a:solidFill>
                  </a:tcPr>
                </a:tc>
                <a:extLst>
                  <a:ext uri="{0D108BD9-81ED-4DB2-BD59-A6C34878D82A}">
                    <a16:rowId xmlns:a16="http://schemas.microsoft.com/office/drawing/2014/main" xmlns="" val="10000"/>
                  </a:ext>
                </a:extLst>
              </a:tr>
              <a:tr h="539935">
                <a:tc>
                  <a:txBody>
                    <a:bodyPr/>
                    <a:lstStyle/>
                    <a:p>
                      <a:pPr algn="ctr"/>
                      <a:r>
                        <a:rPr lang="en-US" sz="1200" b="1" dirty="0">
                          <a:latin typeface="Arial" panose="020B0604020202020204" pitchFamily="34" charset="0"/>
                          <a:cs typeface="Arial" panose="020B0604020202020204" pitchFamily="34" charset="0"/>
                        </a:rPr>
                        <a:t>COST</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r>
                        <a:rPr lang="en-US" sz="1200" b="1" baseline="0" dirty="0">
                          <a:latin typeface="Arial" panose="020B0604020202020204" pitchFamily="34" charset="0"/>
                          <a:cs typeface="Arial" panose="020B0604020202020204" pitchFamily="34" charset="0"/>
                        </a:rPr>
                        <a:t>300 leader candidate capacity</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800" b="1" dirty="0"/>
                        <a:t>$120,000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b="1" baseline="0" dirty="0"/>
                        <a:t>(1 Oversight Coach/Program Manager)</a:t>
                      </a:r>
                      <a:endParaRPr lang="en-US" sz="8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800" b="1" dirty="0"/>
                        <a:t>$750,000</a:t>
                      </a:r>
                    </a:p>
                    <a:p>
                      <a:pPr algn="ctr"/>
                      <a:endParaRPr lang="en-US" sz="8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286343">
                <a:tc rowSpan="4">
                  <a:txBody>
                    <a:bodyPr/>
                    <a:lstStyle/>
                    <a:p>
                      <a:pPr algn="ctr"/>
                      <a:r>
                        <a:rPr lang="en-US" sz="1200" b="1" dirty="0">
                          <a:latin typeface="Arial" panose="020B0604020202020204" pitchFamily="34" charset="0"/>
                          <a:cs typeface="Arial" panose="020B0604020202020204" pitchFamily="34" charset="0"/>
                        </a:rPr>
                        <a:t>WABC Certification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r>
                        <a:rPr lang="en-US" sz="1200" b="1" dirty="0">
                          <a:latin typeface="Arial" panose="020B0604020202020204" pitchFamily="34" charset="0"/>
                          <a:cs typeface="Arial" panose="020B0604020202020204" pitchFamily="34" charset="0"/>
                        </a:rPr>
                        <a:t>Coach Training</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30</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16</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2"/>
                  </a:ext>
                </a:extLst>
              </a:tr>
              <a:tr h="286343">
                <a:tc vMerge="1">
                  <a:txBody>
                    <a:bodyPr/>
                    <a:lstStyle/>
                    <a:p>
                      <a:endParaRPr lang="en-US"/>
                    </a:p>
                  </a:txBody>
                  <a:tcPr/>
                </a:tc>
                <a:tc>
                  <a:txBody>
                    <a:bodyPr/>
                    <a:lstStyle/>
                    <a:p>
                      <a:r>
                        <a:rPr lang="en-US" sz="1200" b="1" dirty="0">
                          <a:latin typeface="Arial" panose="020B0604020202020204" pitchFamily="34" charset="0"/>
                          <a:cs typeface="Arial" panose="020B0604020202020204" pitchFamily="34" charset="0"/>
                        </a:rPr>
                        <a:t>Oversight</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10</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3</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3"/>
                  </a:ext>
                </a:extLst>
              </a:tr>
              <a:tr h="286343">
                <a:tc vMerge="1">
                  <a:txBody>
                    <a:bodyPr/>
                    <a:lstStyle/>
                    <a:p>
                      <a:endParaRPr lang="en-US"/>
                    </a:p>
                  </a:txBody>
                  <a:tcPr/>
                </a:tc>
                <a:tc>
                  <a:txBody>
                    <a:bodyPr/>
                    <a:lstStyle/>
                    <a:p>
                      <a:r>
                        <a:rPr lang="en-US" sz="1200" b="1" dirty="0">
                          <a:latin typeface="Arial" panose="020B0604020202020204" pitchFamily="34" charset="0"/>
                          <a:cs typeface="Arial" panose="020B0604020202020204" pitchFamily="34" charset="0"/>
                        </a:rPr>
                        <a:t>Practice</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35</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41</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4"/>
                  </a:ext>
                </a:extLst>
              </a:tr>
              <a:tr h="286343">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sz="1200" b="1" dirty="0">
                          <a:latin typeface="Arial" panose="020B0604020202020204" pitchFamily="34" charset="0"/>
                          <a:cs typeface="Arial" panose="020B0604020202020204" pitchFamily="34" charset="0"/>
                        </a:rPr>
                        <a:t>Total</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75</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r>
                        <a:rPr lang="en-US" sz="1200" b="1" dirty="0"/>
                        <a:t>60</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5"/>
                  </a:ext>
                </a:extLst>
              </a:tr>
              <a:tr h="286343">
                <a:tc rowSpan="11">
                  <a:txBody>
                    <a:bodyPr/>
                    <a:lstStyle/>
                    <a:p>
                      <a:pPr algn="ctr"/>
                      <a:r>
                        <a:rPr lang="en-US" sz="1200" b="1" dirty="0">
                          <a:latin typeface="Arial" panose="020B0604020202020204" pitchFamily="34" charset="0"/>
                          <a:cs typeface="Arial" panose="020B0604020202020204" pitchFamily="34" charset="0"/>
                        </a:rPr>
                        <a:t>Coaching Culture Impact</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Team Building and Effectiveness</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9"/>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Strategic Alignment with Business Unit Objectives</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Wingdings" pitchFamily="2" charset="2"/>
                        <a:buChar char="ü"/>
                        <a:tabLst/>
                        <a:defRPr/>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0"/>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Increased Discretionary Effort</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1"/>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Quicker Adoption of New Initiatives</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2"/>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Team</a:t>
                      </a:r>
                      <a:r>
                        <a:rPr lang="en-US" sz="1200" b="1" baseline="0" dirty="0">
                          <a:latin typeface="Arial" panose="020B0604020202020204" pitchFamily="34" charset="0"/>
                          <a:cs typeface="Arial" panose="020B0604020202020204" pitchFamily="34" charset="0"/>
                        </a:rPr>
                        <a:t> Scorecard Improvement</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3"/>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Customer Enthusiasm Metric (CEM) Improvement</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4"/>
                  </a:ext>
                </a:extLst>
              </a:tr>
              <a:tr h="477239">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Accelerated and Expedient Identification of Gaps and Solutions</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5"/>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Closing Knowing-Doing Gaps</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6"/>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Re-investing of Tribal Knowledge</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7"/>
                  </a:ext>
                </a:extLst>
              </a:tr>
              <a:tr h="28634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Competitive Differentiator</a:t>
                      </a:r>
                      <a:endParaRPr lang="en-US" sz="1200" b="1" baseline="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8"/>
                  </a:ext>
                </a:extLst>
              </a:tr>
              <a:tr h="303259">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Key Talent Retention Play</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buFont typeface="Wingdings" pitchFamily="2" charset="2"/>
                        <a:buChar char="ü"/>
                      </a:pPr>
                      <a:r>
                        <a:rPr lang="en-US" sz="1200" b="1" dirty="0"/>
                        <a:t> </a:t>
                      </a: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algn="ctr"/>
                      <a:endParaRPr lang="en-US" sz="1200" b="1" dirty="0">
                        <a:solidFill>
                          <a:schemeClr val="bg1"/>
                        </a:solidFill>
                        <a:latin typeface="Arial"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19"/>
                  </a:ext>
                </a:extLst>
              </a:tr>
            </a:tbl>
          </a:graphicData>
        </a:graphic>
      </p:graphicFrame>
      <p:sp>
        <p:nvSpPr>
          <p:cNvPr id="7" name="TextBox 6"/>
          <p:cNvSpPr txBox="1"/>
          <p:nvPr/>
        </p:nvSpPr>
        <p:spPr>
          <a:xfrm>
            <a:off x="808075" y="220337"/>
            <a:ext cx="9526098" cy="553998"/>
          </a:xfrm>
          <a:prstGeom prst="rect">
            <a:avLst/>
          </a:prstGeom>
          <a:noFill/>
        </p:spPr>
        <p:txBody>
          <a:bodyPr wrap="square" rtlCol="0">
            <a:spAutoFit/>
          </a:bodyPr>
          <a:lstStyle/>
          <a:p>
            <a:r>
              <a:rPr lang="en-US" sz="3000" b="1" dirty="0">
                <a:solidFill>
                  <a:schemeClr val="tx2"/>
                </a:solidFill>
                <a:latin typeface="Arial"/>
                <a:cs typeface="Arial"/>
              </a:rPr>
              <a:t>Internal vs. External Coach Training Provider</a:t>
            </a:r>
          </a:p>
        </p:txBody>
      </p:sp>
    </p:spTree>
    <p:extLst>
      <p:ext uri="{BB962C8B-B14F-4D97-AF65-F5344CB8AC3E}">
        <p14:creationId xmlns:p14="http://schemas.microsoft.com/office/powerpoint/2010/main" val="2206116672"/>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85C733-F5ED-434A-B3C4-506E8C1094E9}"/>
              </a:ext>
            </a:extLst>
          </p:cNvPr>
          <p:cNvSpPr>
            <a:spLocks noGrp="1"/>
          </p:cNvSpPr>
          <p:nvPr>
            <p:ph type="body" sz="quarter" idx="10"/>
          </p:nvPr>
        </p:nvSpPr>
        <p:spPr>
          <a:xfrm>
            <a:off x="731520" y="372140"/>
            <a:ext cx="10850880" cy="829339"/>
          </a:xfrm>
        </p:spPr>
        <p:txBody>
          <a:bodyPr>
            <a:normAutofit/>
          </a:bodyPr>
          <a:lstStyle/>
          <a:p>
            <a:r>
              <a:rPr lang="en-US" sz="3200" dirty="0">
                <a:solidFill>
                  <a:schemeClr val="tx2"/>
                </a:solidFill>
              </a:rPr>
              <a:t>Closing</a:t>
            </a:r>
          </a:p>
        </p:txBody>
      </p:sp>
      <p:sp>
        <p:nvSpPr>
          <p:cNvPr id="3" name="Text Placeholder 2">
            <a:extLst>
              <a:ext uri="{FF2B5EF4-FFF2-40B4-BE49-F238E27FC236}">
                <a16:creationId xmlns:a16="http://schemas.microsoft.com/office/drawing/2014/main" xmlns="" id="{A420D037-B3BF-4BE4-B709-13BC5DCF468B}"/>
              </a:ext>
            </a:extLst>
          </p:cNvPr>
          <p:cNvSpPr>
            <a:spLocks noGrp="1"/>
          </p:cNvSpPr>
          <p:nvPr>
            <p:ph type="body" sz="quarter" idx="11"/>
          </p:nvPr>
        </p:nvSpPr>
        <p:spPr>
          <a:xfrm>
            <a:off x="731520" y="1286539"/>
            <a:ext cx="5839401" cy="4931379"/>
          </a:xfrm>
        </p:spPr>
        <p:txBody>
          <a:bodyPr>
            <a:normAutofit lnSpcReduction="10000"/>
          </a:bodyPr>
          <a:lstStyle/>
          <a:p>
            <a:r>
              <a:rPr lang="en-US" dirty="0"/>
              <a:t>Link Coaching Culture to Business Strategy</a:t>
            </a:r>
          </a:p>
          <a:p>
            <a:r>
              <a:rPr lang="en-US" dirty="0"/>
              <a:t>Assess Current Culture</a:t>
            </a:r>
          </a:p>
          <a:p>
            <a:r>
              <a:rPr lang="en-US" dirty="0"/>
              <a:t>Consult with Leaders</a:t>
            </a:r>
          </a:p>
          <a:p>
            <a:r>
              <a:rPr lang="en-US" dirty="0"/>
              <a:t>Build Internal Coaching Capacity-Use External Coaches to Start</a:t>
            </a:r>
          </a:p>
          <a:p>
            <a:r>
              <a:rPr lang="en-US" dirty="0"/>
              <a:t>Provide Coach Development to Leaders</a:t>
            </a:r>
          </a:p>
          <a:p>
            <a:r>
              <a:rPr lang="en-US" dirty="0"/>
              <a:t>Measurement: Integrate Coaching into Leader Performance and Determine ROI Measurements</a:t>
            </a:r>
          </a:p>
          <a:p>
            <a:r>
              <a:rPr lang="en-US" dirty="0"/>
              <a:t>Create Opportunity for Coaching at all Levels of the Organisation</a:t>
            </a:r>
          </a:p>
          <a:p>
            <a:r>
              <a:rPr lang="en-US" dirty="0"/>
              <a:t>Determine Milestones for Program and Regularly Review with Key Stakeholders</a:t>
            </a:r>
          </a:p>
        </p:txBody>
      </p:sp>
      <p:sp>
        <p:nvSpPr>
          <p:cNvPr id="4" name="Slide Number Placeholder 3">
            <a:extLst>
              <a:ext uri="{FF2B5EF4-FFF2-40B4-BE49-F238E27FC236}">
                <a16:creationId xmlns:a16="http://schemas.microsoft.com/office/drawing/2014/main" xmlns="" id="{B4C7D4D5-61C2-4EE4-8826-37AE3B4D507D}"/>
              </a:ext>
            </a:extLst>
          </p:cNvPr>
          <p:cNvSpPr>
            <a:spLocks noGrp="1"/>
          </p:cNvSpPr>
          <p:nvPr>
            <p:ph type="sldNum" sz="quarter" idx="4"/>
          </p:nvPr>
        </p:nvSpPr>
        <p:spPr/>
        <p:txBody>
          <a:bodyPr/>
          <a:lstStyle/>
          <a:p>
            <a:fld id="{3EFE59E3-B5CB-468F-9B39-2769E79603C8}" type="slidenum">
              <a:rPr lang="en-US" smtClean="0"/>
              <a:pPr/>
              <a:t>22</a:t>
            </a:fld>
            <a:endParaRPr lang="en-US" dirty="0"/>
          </a:p>
        </p:txBody>
      </p:sp>
      <p:pic>
        <p:nvPicPr>
          <p:cNvPr id="7" name="Picture 6" descr="Chile Employment | &lt;strong&gt;Check List&lt;/strong&gt; Curricular - Chile Employment">
            <a:extLst>
              <a:ext uri="{FF2B5EF4-FFF2-40B4-BE49-F238E27FC236}">
                <a16:creationId xmlns:a16="http://schemas.microsoft.com/office/drawing/2014/main" xmlns="" id="{7CF6962C-8B85-4F78-A4AA-302F84F74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173" y="1688239"/>
            <a:ext cx="4232227" cy="3809004"/>
          </a:xfrm>
          <a:prstGeom prst="rect">
            <a:avLst/>
          </a:prstGeom>
        </p:spPr>
      </p:pic>
    </p:spTree>
    <p:extLst>
      <p:ext uri="{BB962C8B-B14F-4D97-AF65-F5344CB8AC3E}">
        <p14:creationId xmlns:p14="http://schemas.microsoft.com/office/powerpoint/2010/main" val="91635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721533" y="1428307"/>
            <a:ext cx="7936827" cy="4714926"/>
            <a:chOff x="0" y="1524000"/>
            <a:chExt cx="7936827" cy="4714926"/>
          </a:xfrm>
        </p:grpSpPr>
        <p:sp>
          <p:nvSpPr>
            <p:cNvPr id="23" name="Rectangle 22"/>
            <p:cNvSpPr/>
            <p:nvPr/>
          </p:nvSpPr>
          <p:spPr>
            <a:xfrm>
              <a:off x="3657600" y="2075678"/>
              <a:ext cx="4279227" cy="25947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657600" y="3721199"/>
              <a:ext cx="4279227" cy="25947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657600" y="5334000"/>
              <a:ext cx="4279227" cy="280632"/>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0" y="1524000"/>
              <a:ext cx="3728542" cy="44958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 y="4992431"/>
              <a:ext cx="3728541" cy="1246495"/>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Align Behaviors with  Business Unit Strategy</a:t>
              </a:r>
            </a:p>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Shifting Extrinsic to Intrinsic Motivations</a:t>
              </a:r>
            </a:p>
            <a:p>
              <a:pPr>
                <a:spcBef>
                  <a:spcPts val="600"/>
                </a:spcBef>
                <a:buFont typeface="Wingdings" pitchFamily="2" charset="2"/>
                <a:buChar char="ü"/>
              </a:pPr>
              <a:r>
                <a:rPr lang="en-US" sz="1200" b="1" dirty="0">
                  <a:latin typeface="Arial" pitchFamily="34" charset="0"/>
                  <a:cs typeface="Arial" pitchFamily="34" charset="0"/>
                </a:rPr>
                <a:t> Establish Common Language Culture Build </a:t>
              </a:r>
              <a:br>
                <a:rPr lang="en-US" sz="1200" b="1" dirty="0">
                  <a:latin typeface="Arial" pitchFamily="34" charset="0"/>
                  <a:cs typeface="Arial" pitchFamily="34" charset="0"/>
                </a:rPr>
              </a:br>
              <a:r>
                <a:rPr lang="en-US" sz="1200" b="1" dirty="0">
                  <a:latin typeface="Arial" pitchFamily="34" charset="0"/>
                  <a:cs typeface="Arial" pitchFamily="34" charset="0"/>
                </a:rPr>
                <a:t>    Activities</a:t>
              </a:r>
            </a:p>
            <a:p>
              <a:pPr>
                <a:spcBef>
                  <a:spcPts val="600"/>
                </a:spcBef>
                <a:buFont typeface="Wingdings" pitchFamily="2" charset="2"/>
                <a:buChar char="ü"/>
              </a:pPr>
              <a:r>
                <a:rPr lang="en-US" sz="1200" b="1" dirty="0">
                  <a:latin typeface="Arial" pitchFamily="34" charset="0"/>
                  <a:cs typeface="Arial" pitchFamily="34" charset="0"/>
                </a:rPr>
                <a:t> Focus on Transfer of Learning</a:t>
              </a:r>
            </a:p>
          </p:txBody>
        </p:sp>
        <p:sp>
          <p:nvSpPr>
            <p:cNvPr id="16" name="TextBox 15"/>
            <p:cNvSpPr txBox="1"/>
            <p:nvPr/>
          </p:nvSpPr>
          <p:spPr>
            <a:xfrm>
              <a:off x="0" y="3173105"/>
              <a:ext cx="3728542" cy="1615827"/>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Embedded Coaching Culture</a:t>
              </a:r>
            </a:p>
            <a:p>
              <a:pPr>
                <a:spcBef>
                  <a:spcPts val="600"/>
                </a:spcBef>
                <a:buFont typeface="Wingdings" pitchFamily="2" charset="2"/>
                <a:buChar char="ü"/>
              </a:pPr>
              <a:r>
                <a:rPr lang="en-US" sz="1200" b="1" dirty="0">
                  <a:latin typeface="Arial" pitchFamily="34" charset="0"/>
                  <a:cs typeface="Arial" pitchFamily="34" charset="0"/>
                </a:rPr>
                <a:t> Coaching Cascades from Senior Leaders to </a:t>
              </a:r>
              <a:br>
                <a:rPr lang="en-US" sz="1200" b="1" dirty="0">
                  <a:latin typeface="Arial" pitchFamily="34" charset="0"/>
                  <a:cs typeface="Arial" pitchFamily="34" charset="0"/>
                </a:rPr>
              </a:br>
              <a:r>
                <a:rPr lang="en-US" sz="1200" b="1" dirty="0">
                  <a:latin typeface="Arial" pitchFamily="34" charset="0"/>
                  <a:cs typeface="Arial" pitchFamily="34" charset="0"/>
                </a:rPr>
                <a:t>    Front-Line Managers to Associates to </a:t>
              </a:r>
              <a:br>
                <a:rPr lang="en-US" sz="1200" b="1" dirty="0">
                  <a:latin typeface="Arial" pitchFamily="34" charset="0"/>
                  <a:cs typeface="Arial" pitchFamily="34" charset="0"/>
                </a:rPr>
              </a:br>
              <a:r>
                <a:rPr lang="en-US" sz="1200" b="1" dirty="0">
                  <a:latin typeface="Arial" pitchFamily="34" charset="0"/>
                  <a:cs typeface="Arial" pitchFamily="34" charset="0"/>
                </a:rPr>
                <a:t>    Customers</a:t>
              </a:r>
            </a:p>
            <a:p>
              <a:pPr>
                <a:spcBef>
                  <a:spcPts val="600"/>
                </a:spcBef>
                <a:buFont typeface="Wingdings" pitchFamily="2" charset="2"/>
                <a:buChar char="ü"/>
              </a:pPr>
              <a:r>
                <a:rPr lang="en-US" sz="1200" b="1" dirty="0">
                  <a:latin typeface="Arial" pitchFamily="34" charset="0"/>
                  <a:cs typeface="Arial" pitchFamily="34" charset="0"/>
                </a:rPr>
                <a:t> Coaching Used with Cross-Functional Teams </a:t>
              </a:r>
              <a:br>
                <a:rPr lang="en-US" sz="1200" b="1" dirty="0">
                  <a:latin typeface="Arial" pitchFamily="34" charset="0"/>
                  <a:cs typeface="Arial" pitchFamily="34" charset="0"/>
                </a:rPr>
              </a:br>
              <a:r>
                <a:rPr lang="en-US" sz="1200" b="1" dirty="0">
                  <a:latin typeface="Arial" pitchFamily="34" charset="0"/>
                  <a:cs typeface="Arial" pitchFamily="34" charset="0"/>
                </a:rPr>
                <a:t>    to Increase Team Performance</a:t>
              </a:r>
            </a:p>
            <a:p>
              <a:pPr>
                <a:spcBef>
                  <a:spcPts val="600"/>
                </a:spcBef>
                <a:buFont typeface="Wingdings" pitchFamily="2" charset="2"/>
                <a:buChar char="ü"/>
              </a:pPr>
              <a:r>
                <a:rPr lang="en-US" sz="1200" b="1" dirty="0">
                  <a:latin typeface="Arial" pitchFamily="34" charset="0"/>
                  <a:cs typeface="Arial" pitchFamily="34" charset="0"/>
                </a:rPr>
                <a:t> Attain Core Business Coaching Competency</a:t>
              </a:r>
            </a:p>
          </p:txBody>
        </p:sp>
        <p:sp>
          <p:nvSpPr>
            <p:cNvPr id="22" name="TextBox 21"/>
            <p:cNvSpPr txBox="1"/>
            <p:nvPr/>
          </p:nvSpPr>
          <p:spPr>
            <a:xfrm>
              <a:off x="0" y="1650593"/>
              <a:ext cx="3728542" cy="1169551"/>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200" b="1" dirty="0">
                  <a:latin typeface="Arial" pitchFamily="34" charset="0"/>
                  <a:cs typeface="Arial" pitchFamily="34" charset="0"/>
                </a:rPr>
                <a:t> Creation of Focused Mentoring Activities</a:t>
              </a:r>
            </a:p>
            <a:p>
              <a:pPr>
                <a:spcBef>
                  <a:spcPts val="600"/>
                </a:spcBef>
                <a:buFont typeface="Wingdings" pitchFamily="2" charset="2"/>
                <a:buChar char="ü"/>
              </a:pPr>
              <a:r>
                <a:rPr lang="en-US" sz="1200" b="1" dirty="0">
                  <a:latin typeface="Arial" pitchFamily="34" charset="0"/>
                  <a:cs typeface="Arial" pitchFamily="34" charset="0"/>
                </a:rPr>
                <a:t> System Perspective that Unites Mission and </a:t>
              </a:r>
              <a:br>
                <a:rPr lang="en-US" sz="1200" b="1" dirty="0">
                  <a:latin typeface="Arial" pitchFamily="34" charset="0"/>
                  <a:cs typeface="Arial" pitchFamily="34" charset="0"/>
                </a:rPr>
              </a:br>
              <a:r>
                <a:rPr lang="en-US" sz="1200" b="1" dirty="0">
                  <a:latin typeface="Arial" pitchFamily="34" charset="0"/>
                  <a:cs typeface="Arial" pitchFamily="34" charset="0"/>
                </a:rPr>
                <a:t>    Purpose</a:t>
              </a:r>
            </a:p>
            <a:p>
              <a:pPr>
                <a:spcBef>
                  <a:spcPts val="600"/>
                </a:spcBef>
                <a:buFont typeface="Wingdings" pitchFamily="2" charset="2"/>
                <a:buChar char="ü"/>
              </a:pPr>
              <a:r>
                <a:rPr lang="en-US" sz="1200" b="1" dirty="0">
                  <a:latin typeface="Arial" pitchFamily="34" charset="0"/>
                  <a:cs typeface="Arial" pitchFamily="34" charset="0"/>
                </a:rPr>
                <a:t>  Peer Led Conversations and Master Projects </a:t>
              </a:r>
              <a:br>
                <a:rPr lang="en-US" sz="1200" b="1" dirty="0">
                  <a:latin typeface="Arial" pitchFamily="34" charset="0"/>
                  <a:cs typeface="Arial" pitchFamily="34" charset="0"/>
                </a:rPr>
              </a:br>
              <a:r>
                <a:rPr lang="en-US" sz="1200" b="1" dirty="0">
                  <a:latin typeface="Arial" pitchFamily="34" charset="0"/>
                  <a:cs typeface="Arial" pitchFamily="34" charset="0"/>
                </a:rPr>
                <a:t>     to Generate “Tribal Knowledge”</a:t>
              </a:r>
            </a:p>
          </p:txBody>
        </p:sp>
        <p:cxnSp>
          <p:nvCxnSpPr>
            <p:cNvPr id="52" name="Straight Connector 51"/>
            <p:cNvCxnSpPr/>
            <p:nvPr/>
          </p:nvCxnSpPr>
          <p:spPr>
            <a:xfrm>
              <a:off x="77032" y="4917558"/>
              <a:ext cx="3495508" cy="0"/>
            </a:xfrm>
            <a:prstGeom prst="line">
              <a:avLst/>
            </a:prstGeom>
            <a:ln w="279400" cap="sq" cmpd="sng">
              <a:solidFill>
                <a:schemeClr val="bg1"/>
              </a:solidFill>
              <a:beve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2092" y="2971800"/>
              <a:ext cx="3495508" cy="0"/>
            </a:xfrm>
            <a:prstGeom prst="line">
              <a:avLst/>
            </a:prstGeom>
            <a:ln w="279400" cap="sq" cmpd="sng">
              <a:solidFill>
                <a:schemeClr val="bg1"/>
              </a:solidFill>
              <a:bevel/>
              <a:headEnd type="none"/>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6199" y="5276078"/>
              <a:ext cx="4050625" cy="335791"/>
            </a:xfrm>
            <a:prstGeom prst="rect">
              <a:avLst/>
            </a:prstGeom>
            <a:solidFill>
              <a:schemeClr val="accent1"/>
            </a:solidFill>
          </p:spPr>
          <p:txBody>
            <a:bodyPr wrap="square" rtlCol="0">
              <a:spAutoFit/>
            </a:bodyPr>
            <a:lstStyle/>
            <a:p>
              <a:r>
                <a:rPr lang="en-US" sz="1600" b="1" dirty="0">
                  <a:latin typeface="Calibri" pitchFamily="34" charset="0"/>
                  <a:cs typeface="Arial" pitchFamily="34" charset="0"/>
                </a:rPr>
                <a:t>REGISTERED CORPORATE COACH</a:t>
              </a:r>
            </a:p>
          </p:txBody>
        </p:sp>
        <p:sp>
          <p:nvSpPr>
            <p:cNvPr id="27" name="TextBox 26"/>
            <p:cNvSpPr txBox="1"/>
            <p:nvPr/>
          </p:nvSpPr>
          <p:spPr>
            <a:xfrm>
              <a:off x="3886198" y="3733800"/>
              <a:ext cx="4050627" cy="338554"/>
            </a:xfrm>
            <a:prstGeom prst="rect">
              <a:avLst/>
            </a:prstGeom>
            <a:solidFill>
              <a:schemeClr val="accent1"/>
            </a:solidFill>
            <a:ln>
              <a:solidFill>
                <a:schemeClr val="accent1"/>
              </a:solidFill>
            </a:ln>
          </p:spPr>
          <p:txBody>
            <a:bodyPr wrap="square" rtlCol="0">
              <a:spAutoFit/>
            </a:bodyPr>
            <a:lstStyle/>
            <a:p>
              <a:r>
                <a:rPr lang="en-US" sz="1600" b="1" dirty="0">
                  <a:latin typeface="Calibri" pitchFamily="34" charset="0"/>
                  <a:cs typeface="Arial" pitchFamily="34" charset="0"/>
                </a:rPr>
                <a:t>CERTIFIED BUSINESS COACH</a:t>
              </a:r>
            </a:p>
          </p:txBody>
        </p:sp>
        <p:sp>
          <p:nvSpPr>
            <p:cNvPr id="28" name="TextBox 27"/>
            <p:cNvSpPr txBox="1"/>
            <p:nvPr/>
          </p:nvSpPr>
          <p:spPr>
            <a:xfrm>
              <a:off x="3886199" y="2041924"/>
              <a:ext cx="4050627" cy="338554"/>
            </a:xfrm>
            <a:prstGeom prst="rect">
              <a:avLst/>
            </a:prstGeom>
            <a:solidFill>
              <a:schemeClr val="accent1"/>
            </a:solidFill>
          </p:spPr>
          <p:txBody>
            <a:bodyPr wrap="square" rtlCol="0">
              <a:spAutoFit/>
            </a:bodyPr>
            <a:lstStyle/>
            <a:p>
              <a:r>
                <a:rPr lang="en-US" sz="1600" b="1" dirty="0">
                  <a:latin typeface="Calibri" pitchFamily="34" charset="0"/>
                  <a:cs typeface="Arial" pitchFamily="34" charset="0"/>
                </a:rPr>
                <a:t>CERTIFIED MASTER BUSINESS COACH</a:t>
              </a:r>
            </a:p>
          </p:txBody>
        </p:sp>
      </p:grpSp>
      <p:sp>
        <p:nvSpPr>
          <p:cNvPr id="19" name="Text Placeholder 18"/>
          <p:cNvSpPr>
            <a:spLocks noGrp="1"/>
          </p:cNvSpPr>
          <p:nvPr>
            <p:ph type="body" sz="quarter" idx="10"/>
          </p:nvPr>
        </p:nvSpPr>
        <p:spPr>
          <a:xfrm>
            <a:off x="850605" y="543147"/>
            <a:ext cx="9177315" cy="606585"/>
          </a:xfrm>
        </p:spPr>
        <p:txBody>
          <a:bodyPr>
            <a:noAutofit/>
          </a:bodyPr>
          <a:lstStyle/>
          <a:p>
            <a:r>
              <a:rPr lang="en-US" sz="3200" dirty="0">
                <a:solidFill>
                  <a:schemeClr val="tx1"/>
                </a:solidFill>
              </a:rPr>
              <a:t>Developmental goals For Program</a:t>
            </a:r>
          </a:p>
        </p:txBody>
      </p:sp>
      <p:sp>
        <p:nvSpPr>
          <p:cNvPr id="21" name="Slide Number Placeholder 20"/>
          <p:cNvSpPr>
            <a:spLocks noGrp="1"/>
          </p:cNvSpPr>
          <p:nvPr>
            <p:ph type="sldNum" sz="quarter" idx="4"/>
          </p:nvPr>
        </p:nvSpPr>
        <p:spPr/>
        <p:txBody>
          <a:bodyPr/>
          <a:lstStyle/>
          <a:p>
            <a:fld id="{3EFE59E3-B5CB-468F-9B39-2769E79603C8}" type="slidenum">
              <a:rPr lang="en-US" smtClean="0"/>
              <a:pPr/>
              <a:t>3</a:t>
            </a:fld>
            <a:endParaRPr lang="en-US" dirty="0"/>
          </a:p>
        </p:txBody>
      </p:sp>
    </p:spTree>
    <p:extLst>
      <p:ext uri="{BB962C8B-B14F-4D97-AF65-F5344CB8AC3E}">
        <p14:creationId xmlns:p14="http://schemas.microsoft.com/office/powerpoint/2010/main" val="894413046"/>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45945" y="1549400"/>
            <a:ext cx="7740091" cy="4625635"/>
            <a:chOff x="1444905" y="1524000"/>
            <a:chExt cx="7740091" cy="4625635"/>
          </a:xfrm>
        </p:grpSpPr>
        <p:sp>
          <p:nvSpPr>
            <p:cNvPr id="33" name="Rectangle 32"/>
            <p:cNvSpPr/>
            <p:nvPr/>
          </p:nvSpPr>
          <p:spPr>
            <a:xfrm>
              <a:off x="1524000" y="2057400"/>
              <a:ext cx="3950055" cy="25947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524000" y="3702921"/>
              <a:ext cx="4279227" cy="25947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524000" y="5315722"/>
              <a:ext cx="4361519" cy="246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415458" y="1524000"/>
              <a:ext cx="3728542" cy="44958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415459" y="5087806"/>
              <a:ext cx="3769537" cy="1061829"/>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Scorecard Improvement</a:t>
              </a:r>
            </a:p>
            <a:p>
              <a:pPr>
                <a:spcBef>
                  <a:spcPts val="600"/>
                </a:spcBef>
                <a:buFont typeface="Wingdings" pitchFamily="2" charset="2"/>
                <a:buChar char="ü"/>
              </a:pPr>
              <a:r>
                <a:rPr lang="en-US" sz="1200" b="1" dirty="0">
                  <a:latin typeface="Arial" pitchFamily="34" charset="0"/>
                  <a:cs typeface="Arial" pitchFamily="34" charset="0"/>
                </a:rPr>
                <a:t> Discretionary Effort Expended</a:t>
              </a:r>
            </a:p>
            <a:p>
              <a:pPr>
                <a:spcBef>
                  <a:spcPts val="600"/>
                </a:spcBef>
                <a:buFont typeface="Wingdings" pitchFamily="2" charset="2"/>
                <a:buChar char="ü"/>
              </a:pPr>
              <a:r>
                <a:rPr lang="en-US" sz="1200" b="1" dirty="0">
                  <a:latin typeface="Arial" pitchFamily="34" charset="0"/>
                  <a:cs typeface="Arial" pitchFamily="34" charset="0"/>
                </a:rPr>
                <a:t> Strengthening of Teams</a:t>
              </a:r>
            </a:p>
            <a:p>
              <a:pPr>
                <a:spcBef>
                  <a:spcPts val="600"/>
                </a:spcBef>
                <a:buFont typeface="Wingdings" pitchFamily="2" charset="2"/>
                <a:buChar char="ü"/>
              </a:pPr>
              <a:r>
                <a:rPr lang="en-US" sz="1200" b="1" dirty="0">
                  <a:latin typeface="Arial" pitchFamily="34" charset="0"/>
                  <a:cs typeface="Arial" pitchFamily="34" charset="0"/>
                </a:rPr>
                <a:t> Closing Knowing-Doing Gaps</a:t>
              </a:r>
            </a:p>
          </p:txBody>
        </p:sp>
        <p:sp>
          <p:nvSpPr>
            <p:cNvPr id="16" name="TextBox 15"/>
            <p:cNvSpPr txBox="1"/>
            <p:nvPr/>
          </p:nvSpPr>
          <p:spPr>
            <a:xfrm>
              <a:off x="5374462" y="3128768"/>
              <a:ext cx="3769537" cy="1508105"/>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Key Competitive Differentiator</a:t>
              </a:r>
            </a:p>
            <a:p>
              <a:pPr>
                <a:spcBef>
                  <a:spcPts val="600"/>
                </a:spcBef>
                <a:buFont typeface="Wingdings" pitchFamily="2" charset="2"/>
                <a:buChar char="ü"/>
              </a:pPr>
              <a:r>
                <a:rPr lang="en-US" sz="1200" b="1" dirty="0">
                  <a:latin typeface="Arial" pitchFamily="34" charset="0"/>
                  <a:cs typeface="Arial" pitchFamily="34" charset="0"/>
                </a:rPr>
                <a:t> Continued team Score Card Improvement</a:t>
              </a:r>
            </a:p>
            <a:p>
              <a:pPr>
                <a:spcBef>
                  <a:spcPts val="600"/>
                </a:spcBef>
                <a:buFont typeface="Wingdings" pitchFamily="2" charset="2"/>
                <a:buChar char="ü"/>
              </a:pPr>
              <a:r>
                <a:rPr lang="en-US" sz="1200" b="1" dirty="0">
                  <a:latin typeface="Arial" pitchFamily="34" charset="0"/>
                  <a:cs typeface="Arial" pitchFamily="34" charset="0"/>
                </a:rPr>
                <a:t> CEM Improvement</a:t>
              </a:r>
            </a:p>
            <a:p>
              <a:pPr>
                <a:spcBef>
                  <a:spcPts val="600"/>
                </a:spcBef>
                <a:buFont typeface="Wingdings" pitchFamily="2" charset="2"/>
                <a:buChar char="ü"/>
              </a:pPr>
              <a:r>
                <a:rPr lang="en-US" sz="1200" b="1" dirty="0">
                  <a:latin typeface="Arial" pitchFamily="34" charset="0"/>
                  <a:cs typeface="Arial" pitchFamily="34" charset="0"/>
                </a:rPr>
                <a:t> Quicker Adoption of New Initiatives</a:t>
              </a:r>
            </a:p>
            <a:p>
              <a:pPr>
                <a:spcBef>
                  <a:spcPts val="600"/>
                </a:spcBef>
                <a:buFont typeface="Wingdings" pitchFamily="2" charset="2"/>
                <a:buChar char="ü"/>
              </a:pPr>
              <a:r>
                <a:rPr lang="en-US" sz="1200" b="1" dirty="0">
                  <a:latin typeface="Arial" pitchFamily="34" charset="0"/>
                  <a:cs typeface="Arial" pitchFamily="34" charset="0"/>
                </a:rPr>
                <a:t> Accelerated and Expedient Identification of </a:t>
              </a:r>
              <a:br>
                <a:rPr lang="en-US" sz="1200" b="1" dirty="0">
                  <a:latin typeface="Arial" pitchFamily="34" charset="0"/>
                  <a:cs typeface="Arial" pitchFamily="34" charset="0"/>
                </a:rPr>
              </a:br>
              <a:r>
                <a:rPr lang="en-US" sz="1200" b="1" dirty="0">
                  <a:latin typeface="Arial" pitchFamily="34" charset="0"/>
                  <a:cs typeface="Arial" pitchFamily="34" charset="0"/>
                </a:rPr>
                <a:t>    Gaps and Solutions</a:t>
              </a:r>
            </a:p>
          </p:txBody>
        </p:sp>
        <p:sp>
          <p:nvSpPr>
            <p:cNvPr id="22" name="TextBox 21"/>
            <p:cNvSpPr txBox="1"/>
            <p:nvPr/>
          </p:nvSpPr>
          <p:spPr>
            <a:xfrm>
              <a:off x="5394960" y="1629401"/>
              <a:ext cx="3728542" cy="1169551"/>
            </a:xfrm>
            <a:prstGeom prst="rect">
              <a:avLst/>
            </a:prstGeom>
            <a:solidFill>
              <a:schemeClr val="accent1">
                <a:lumMod val="20000"/>
                <a:lumOff val="80000"/>
              </a:schemeClr>
            </a:solidFill>
          </p:spPr>
          <p:txBody>
            <a:bodyPr wrap="square" rtlCol="0">
              <a:spAutoFit/>
            </a:bodyPr>
            <a:lstStyle/>
            <a:p>
              <a:pPr>
                <a:spcBef>
                  <a:spcPts val="600"/>
                </a:spcBef>
                <a:buFont typeface="Wingdings" pitchFamily="2" charset="2"/>
                <a:buChar char="ü"/>
              </a:pPr>
              <a:r>
                <a:rPr lang="en-US" sz="1100" b="1" dirty="0">
                  <a:latin typeface="Arial" pitchFamily="34" charset="0"/>
                  <a:cs typeface="Arial" pitchFamily="34" charset="0"/>
                </a:rPr>
                <a:t> </a:t>
              </a:r>
              <a:r>
                <a:rPr lang="en-US" sz="1200" b="1" dirty="0">
                  <a:latin typeface="Arial" pitchFamily="34" charset="0"/>
                  <a:cs typeface="Arial" pitchFamily="34" charset="0"/>
                </a:rPr>
                <a:t>Adaptability of Innovation</a:t>
              </a:r>
            </a:p>
            <a:p>
              <a:pPr>
                <a:spcBef>
                  <a:spcPts val="600"/>
                </a:spcBef>
                <a:buFont typeface="Wingdings" pitchFamily="2" charset="2"/>
                <a:buChar char="ü"/>
              </a:pPr>
              <a:r>
                <a:rPr lang="en-US" sz="1200" b="1" dirty="0">
                  <a:latin typeface="Arial" pitchFamily="34" charset="0"/>
                  <a:cs typeface="Arial" pitchFamily="34" charset="0"/>
                </a:rPr>
                <a:t> Recruitment and Retention Tool for Top </a:t>
              </a:r>
              <a:br>
                <a:rPr lang="en-US" sz="1200" b="1" dirty="0">
                  <a:latin typeface="Arial" pitchFamily="34" charset="0"/>
                  <a:cs typeface="Arial" pitchFamily="34" charset="0"/>
                </a:rPr>
              </a:br>
              <a:r>
                <a:rPr lang="en-US" sz="1200" b="1" dirty="0">
                  <a:latin typeface="Arial" pitchFamily="34" charset="0"/>
                  <a:cs typeface="Arial" pitchFamily="34" charset="0"/>
                </a:rPr>
                <a:t>    Performance Leaders</a:t>
              </a:r>
            </a:p>
            <a:p>
              <a:pPr>
                <a:spcBef>
                  <a:spcPts val="600"/>
                </a:spcBef>
                <a:buFont typeface="Wingdings" pitchFamily="2" charset="2"/>
                <a:buChar char="ü"/>
              </a:pPr>
              <a:r>
                <a:rPr lang="en-US" sz="1200" b="1" dirty="0">
                  <a:latin typeface="Arial" pitchFamily="34" charset="0"/>
                  <a:cs typeface="Arial" pitchFamily="34" charset="0"/>
                </a:rPr>
                <a:t> Reinvestment of Tribal Knowledge  =</a:t>
              </a:r>
              <a:br>
                <a:rPr lang="en-US" sz="1200" b="1" dirty="0">
                  <a:latin typeface="Arial" pitchFamily="34" charset="0"/>
                  <a:cs typeface="Arial" pitchFamily="34" charset="0"/>
                </a:rPr>
              </a:br>
              <a:r>
                <a:rPr lang="en-US" sz="1200" b="1" dirty="0">
                  <a:latin typeface="Arial" pitchFamily="34" charset="0"/>
                  <a:cs typeface="Arial" pitchFamily="34" charset="0"/>
                </a:rPr>
                <a:t>    Best-in-Class Practices</a:t>
              </a:r>
            </a:p>
          </p:txBody>
        </p:sp>
        <p:cxnSp>
          <p:nvCxnSpPr>
            <p:cNvPr id="64" name="Straight Connector 63"/>
            <p:cNvCxnSpPr/>
            <p:nvPr/>
          </p:nvCxnSpPr>
          <p:spPr>
            <a:xfrm>
              <a:off x="5496092" y="4800600"/>
              <a:ext cx="3495508" cy="0"/>
            </a:xfrm>
            <a:prstGeom prst="line">
              <a:avLst/>
            </a:prstGeom>
            <a:ln w="279400" cap="sq" cmpd="sng">
              <a:solidFill>
                <a:schemeClr val="bg1"/>
              </a:solidFill>
              <a:beve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86400" y="2895600"/>
              <a:ext cx="3495508" cy="0"/>
            </a:xfrm>
            <a:prstGeom prst="line">
              <a:avLst/>
            </a:prstGeom>
            <a:ln w="279400" cap="sq" cmpd="sng">
              <a:solidFill>
                <a:schemeClr val="bg1"/>
              </a:solidFill>
              <a:bevel/>
              <a:headEnd type="none"/>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52600" y="5257800"/>
              <a:ext cx="3124200" cy="338554"/>
            </a:xfrm>
            <a:prstGeom prst="rect">
              <a:avLst/>
            </a:prstGeom>
            <a:noFill/>
          </p:spPr>
          <p:txBody>
            <a:bodyPr wrap="square" rtlCol="0">
              <a:spAutoFit/>
            </a:bodyPr>
            <a:lstStyle/>
            <a:p>
              <a:r>
                <a:rPr lang="en-US" sz="1600" b="1" dirty="0">
                  <a:latin typeface="Calibri" pitchFamily="34" charset="0"/>
                  <a:cs typeface="Arial" pitchFamily="34" charset="0"/>
                </a:rPr>
                <a:t>REGISTERED CORPORATE COACH</a:t>
              </a:r>
            </a:p>
          </p:txBody>
        </p:sp>
        <p:sp>
          <p:nvSpPr>
            <p:cNvPr id="31" name="TextBox 30"/>
            <p:cNvSpPr txBox="1"/>
            <p:nvPr/>
          </p:nvSpPr>
          <p:spPr>
            <a:xfrm>
              <a:off x="1444905" y="3685242"/>
              <a:ext cx="3950055" cy="338554"/>
            </a:xfrm>
            <a:prstGeom prst="rect">
              <a:avLst/>
            </a:prstGeom>
            <a:solidFill>
              <a:schemeClr val="accent1"/>
            </a:solidFill>
          </p:spPr>
          <p:txBody>
            <a:bodyPr wrap="square" rtlCol="0">
              <a:spAutoFit/>
            </a:bodyPr>
            <a:lstStyle/>
            <a:p>
              <a:r>
                <a:rPr lang="en-US" sz="1600" b="1" dirty="0">
                  <a:latin typeface="Calibri" pitchFamily="34" charset="0"/>
                  <a:cs typeface="Arial" pitchFamily="34" charset="0"/>
                </a:rPr>
                <a:t>CERTIFIED BUSINESS COACH</a:t>
              </a:r>
            </a:p>
          </p:txBody>
        </p:sp>
        <p:sp>
          <p:nvSpPr>
            <p:cNvPr id="32" name="TextBox 31"/>
            <p:cNvSpPr txBox="1"/>
            <p:nvPr/>
          </p:nvSpPr>
          <p:spPr>
            <a:xfrm>
              <a:off x="1605458" y="1993366"/>
              <a:ext cx="3810000" cy="338554"/>
            </a:xfrm>
            <a:prstGeom prst="rect">
              <a:avLst/>
            </a:prstGeom>
            <a:solidFill>
              <a:schemeClr val="accent1"/>
            </a:solidFill>
          </p:spPr>
          <p:txBody>
            <a:bodyPr wrap="square" rtlCol="0">
              <a:spAutoFit/>
            </a:bodyPr>
            <a:lstStyle/>
            <a:p>
              <a:r>
                <a:rPr lang="en-US" sz="1600" b="1" dirty="0">
                  <a:latin typeface="Calibri" pitchFamily="34" charset="0"/>
                  <a:cs typeface="Arial" pitchFamily="34" charset="0"/>
                </a:rPr>
                <a:t>CERTIFIED MASTER BUSINESS COACH</a:t>
              </a:r>
            </a:p>
          </p:txBody>
        </p:sp>
      </p:grpSp>
      <p:sp>
        <p:nvSpPr>
          <p:cNvPr id="17" name="Text Placeholder 16"/>
          <p:cNvSpPr>
            <a:spLocks noGrp="1"/>
          </p:cNvSpPr>
          <p:nvPr>
            <p:ph type="body" sz="quarter" idx="10"/>
          </p:nvPr>
        </p:nvSpPr>
        <p:spPr>
          <a:xfrm>
            <a:off x="731520" y="650404"/>
            <a:ext cx="10607040" cy="651006"/>
          </a:xfrm>
        </p:spPr>
        <p:txBody>
          <a:bodyPr>
            <a:normAutofit/>
          </a:bodyPr>
          <a:lstStyle/>
          <a:p>
            <a:r>
              <a:rPr lang="en-US" sz="3200" dirty="0">
                <a:solidFill>
                  <a:schemeClr val="tx2"/>
                </a:solidFill>
              </a:rPr>
              <a:t>Business impact</a:t>
            </a:r>
          </a:p>
        </p:txBody>
      </p:sp>
      <p:sp>
        <p:nvSpPr>
          <p:cNvPr id="20" name="Slide Number Placeholder 19"/>
          <p:cNvSpPr>
            <a:spLocks noGrp="1"/>
          </p:cNvSpPr>
          <p:nvPr>
            <p:ph type="sldNum" sz="quarter" idx="4"/>
          </p:nvPr>
        </p:nvSpPr>
        <p:spPr/>
        <p:txBody>
          <a:bodyPr/>
          <a:lstStyle/>
          <a:p>
            <a:fld id="{3EFE59E3-B5CB-468F-9B39-2769E79603C8}" type="slidenum">
              <a:rPr lang="en-US" smtClean="0"/>
              <a:pPr/>
              <a:t>4</a:t>
            </a:fld>
            <a:endParaRPr lang="en-US" dirty="0"/>
          </a:p>
        </p:txBody>
      </p:sp>
    </p:spTree>
    <p:extLst>
      <p:ext uri="{BB962C8B-B14F-4D97-AF65-F5344CB8AC3E}">
        <p14:creationId xmlns:p14="http://schemas.microsoft.com/office/powerpoint/2010/main" val="1146055588"/>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170114" y="3736977"/>
            <a:ext cx="7680325" cy="1311128"/>
            <a:chOff x="925513" y="3032991"/>
            <a:chExt cx="7680325" cy="1312312"/>
          </a:xfrm>
        </p:grpSpPr>
        <p:sp>
          <p:nvSpPr>
            <p:cNvPr id="8" name="Rectangle 4"/>
            <p:cNvSpPr>
              <a:spLocks noChangeArrowheads="1"/>
            </p:cNvSpPr>
            <p:nvPr/>
          </p:nvSpPr>
          <p:spPr bwMode="auto">
            <a:xfrm>
              <a:off x="925513" y="3110849"/>
              <a:ext cx="3416300" cy="462379"/>
            </a:xfrm>
            <a:prstGeom prst="rect">
              <a:avLst/>
            </a:prstGeom>
            <a:noFill/>
            <a:ln w="9525" algn="ctr">
              <a:noFill/>
              <a:miter lim="800000"/>
              <a:headEnd/>
              <a:tailEnd/>
            </a:ln>
          </p:spPr>
          <p:txBody>
            <a:bodyPr lIns="91435" tIns="45718" rIns="91435" bIns="45718">
              <a:spAutoFit/>
            </a:bodyPr>
            <a:lstStyle/>
            <a:p>
              <a:pPr eaLnBrk="0" hangingPunct="0">
                <a:spcBef>
                  <a:spcPct val="50000"/>
                </a:spcBef>
                <a:defRPr/>
              </a:pPr>
              <a:r>
                <a:rPr lang="en-US" sz="2400" b="1" dirty="0">
                  <a:latin typeface="+mj-lt"/>
                  <a:ea typeface="ＭＳ Ｐゴシック"/>
                  <a:cs typeface="Arial" pitchFamily="34" charset="0"/>
                </a:rPr>
                <a:t>Strategic</a:t>
              </a:r>
            </a:p>
          </p:txBody>
        </p:sp>
        <p:sp>
          <p:nvSpPr>
            <p:cNvPr id="9" name="Rectangle 5"/>
            <p:cNvSpPr>
              <a:spLocks noChangeArrowheads="1"/>
            </p:cNvSpPr>
            <p:nvPr/>
          </p:nvSpPr>
          <p:spPr bwMode="auto">
            <a:xfrm>
              <a:off x="3890963" y="3032991"/>
              <a:ext cx="4714875" cy="1312312"/>
            </a:xfrm>
            <a:prstGeom prst="rect">
              <a:avLst/>
            </a:prstGeom>
            <a:noFill/>
            <a:ln w="9525">
              <a:noFill/>
              <a:miter lim="800000"/>
              <a:headEnd/>
              <a:tailEnd/>
            </a:ln>
          </p:spPr>
          <p:txBody>
            <a:bodyPr lIns="64008" tIns="32004" rIns="64008" bIns="32004">
              <a:spAutoFit/>
            </a:bodyPr>
            <a:lstStyle/>
            <a:p>
              <a:pPr defTabSz="639763">
                <a:lnSpc>
                  <a:spcPct val="90000"/>
                </a:lnSpc>
                <a:spcBef>
                  <a:spcPct val="50000"/>
                </a:spcBef>
                <a:defRPr/>
              </a:pPr>
              <a:r>
                <a:rPr lang="en-US" dirty="0">
                  <a:solidFill>
                    <a:schemeClr val="tx1">
                      <a:lumMod val="95000"/>
                      <a:lumOff val="5000"/>
                    </a:schemeClr>
                  </a:solidFill>
                  <a:latin typeface="Arial" panose="020B0604020202020204" pitchFamily="34" charset="0"/>
                  <a:ea typeface="ＭＳ Ｐゴシック"/>
                  <a:cs typeface="Arial" panose="020B0604020202020204" pitchFamily="34" charset="0"/>
                </a:rPr>
                <a:t>Effort expended to educate managers on business coaching competency development.  People leaders set example by consistent coaching of direct reports.  Coaching linked to business drivers.</a:t>
              </a:r>
            </a:p>
          </p:txBody>
        </p:sp>
      </p:grpSp>
      <p:grpSp>
        <p:nvGrpSpPr>
          <p:cNvPr id="3" name="Group 26"/>
          <p:cNvGrpSpPr>
            <a:grpSpLocks/>
          </p:cNvGrpSpPr>
          <p:nvPr/>
        </p:nvGrpSpPr>
        <p:grpSpPr bwMode="auto">
          <a:xfrm>
            <a:off x="2170114" y="2408237"/>
            <a:ext cx="7716837" cy="1172629"/>
            <a:chOff x="646739" y="2369686"/>
            <a:chExt cx="7716680" cy="1171564"/>
          </a:xfrm>
        </p:grpSpPr>
        <p:sp>
          <p:nvSpPr>
            <p:cNvPr id="11" name="Rectangle 3"/>
            <p:cNvSpPr>
              <a:spLocks noChangeArrowheads="1"/>
            </p:cNvSpPr>
            <p:nvPr/>
          </p:nvSpPr>
          <p:spPr bwMode="auto">
            <a:xfrm>
              <a:off x="646739" y="2369686"/>
              <a:ext cx="2119269" cy="461542"/>
            </a:xfrm>
            <a:prstGeom prst="rect">
              <a:avLst/>
            </a:prstGeom>
            <a:noFill/>
            <a:ln w="9525" algn="ctr">
              <a:noFill/>
              <a:miter lim="800000"/>
              <a:headEnd/>
              <a:tailEnd/>
            </a:ln>
          </p:spPr>
          <p:txBody>
            <a:bodyPr lIns="91435" tIns="45718" rIns="91435" bIns="45718">
              <a:spAutoFit/>
            </a:bodyPr>
            <a:lstStyle/>
            <a:p>
              <a:pPr eaLnBrk="0" hangingPunct="0">
                <a:spcBef>
                  <a:spcPct val="50000"/>
                </a:spcBef>
                <a:defRPr/>
              </a:pPr>
              <a:r>
                <a:rPr lang="en-US" sz="2400" b="1" dirty="0">
                  <a:latin typeface="+mj-lt"/>
                  <a:ea typeface="ＭＳ Ｐゴシック"/>
                  <a:cs typeface="Arial" pitchFamily="34" charset="0"/>
                </a:rPr>
                <a:t>Tactical</a:t>
              </a:r>
            </a:p>
          </p:txBody>
        </p:sp>
        <p:sp>
          <p:nvSpPr>
            <p:cNvPr id="12" name="Rectangle 7"/>
            <p:cNvSpPr>
              <a:spLocks noChangeArrowheads="1"/>
            </p:cNvSpPr>
            <p:nvPr/>
          </p:nvSpPr>
          <p:spPr bwMode="auto">
            <a:xfrm>
              <a:off x="3612129" y="2369686"/>
              <a:ext cx="4751290" cy="1171564"/>
            </a:xfrm>
            <a:prstGeom prst="rect">
              <a:avLst/>
            </a:prstGeom>
            <a:noFill/>
            <a:ln w="9525">
              <a:noFill/>
              <a:miter lim="800000"/>
              <a:headEnd/>
              <a:tailEnd/>
            </a:ln>
          </p:spPr>
          <p:txBody>
            <a:bodyPr lIns="64008" tIns="32004" rIns="64008" bIns="32004">
              <a:spAutoFit/>
            </a:bodyPr>
            <a:lstStyle/>
            <a:p>
              <a:pPr defTabSz="639763" eaLnBrk="0" hangingPunct="0">
                <a:spcBef>
                  <a:spcPct val="50000"/>
                </a:spcBef>
                <a:defRPr/>
              </a:pPr>
              <a:r>
                <a:rPr lang="en-US" dirty="0">
                  <a:solidFill>
                    <a:schemeClr val="tx1">
                      <a:lumMod val="95000"/>
                      <a:lumOff val="5000"/>
                    </a:schemeClr>
                  </a:solidFill>
                  <a:latin typeface="Arial" panose="020B0604020202020204" pitchFamily="34" charset="0"/>
                  <a:ea typeface="ＭＳ Ｐゴシック"/>
                  <a:cs typeface="Arial" panose="020B0604020202020204" pitchFamily="34" charset="0"/>
                </a:rPr>
                <a:t>Organization recognizes value of coaching but cannot consistently execute  consistently.  Coaching is not linked to internal processes or business strategy</a:t>
              </a:r>
              <a:r>
                <a:rPr lang="en-US" dirty="0">
                  <a:solidFill>
                    <a:schemeClr val="tx1">
                      <a:lumMod val="95000"/>
                      <a:lumOff val="5000"/>
                    </a:schemeClr>
                  </a:solidFill>
                  <a:latin typeface="+mj-lt"/>
                  <a:ea typeface="ＭＳ Ｐゴシック"/>
                  <a:cs typeface="ＭＳ Ｐゴシック"/>
                </a:rPr>
                <a:t>.</a:t>
              </a:r>
            </a:p>
          </p:txBody>
        </p:sp>
      </p:grpSp>
      <p:grpSp>
        <p:nvGrpSpPr>
          <p:cNvPr id="4" name="Group 22"/>
          <p:cNvGrpSpPr>
            <a:grpSpLocks/>
          </p:cNvGrpSpPr>
          <p:nvPr/>
        </p:nvGrpSpPr>
        <p:grpSpPr bwMode="auto">
          <a:xfrm>
            <a:off x="2170114" y="5041899"/>
            <a:ext cx="7793037" cy="1311128"/>
            <a:chOff x="925513" y="3924305"/>
            <a:chExt cx="7793037" cy="1231057"/>
          </a:xfrm>
        </p:grpSpPr>
        <p:sp>
          <p:nvSpPr>
            <p:cNvPr id="14" name="Rectangle 6"/>
            <p:cNvSpPr>
              <a:spLocks noChangeArrowheads="1"/>
            </p:cNvSpPr>
            <p:nvPr/>
          </p:nvSpPr>
          <p:spPr bwMode="auto">
            <a:xfrm>
              <a:off x="925513" y="3924305"/>
              <a:ext cx="3294062" cy="407463"/>
            </a:xfrm>
            <a:prstGeom prst="rect">
              <a:avLst/>
            </a:prstGeom>
            <a:noFill/>
            <a:ln w="9525">
              <a:noFill/>
              <a:miter lim="800000"/>
              <a:headEnd/>
              <a:tailEnd/>
            </a:ln>
          </p:spPr>
          <p:txBody>
            <a:bodyPr lIns="64008" tIns="32004" rIns="64008" bIns="32004">
              <a:spAutoFit/>
            </a:bodyPr>
            <a:lstStyle/>
            <a:p>
              <a:pPr defTabSz="639763" eaLnBrk="0" hangingPunct="0">
                <a:spcBef>
                  <a:spcPct val="50000"/>
                </a:spcBef>
                <a:defRPr/>
              </a:pPr>
              <a:r>
                <a:rPr lang="en-US" sz="2400" b="1" dirty="0">
                  <a:latin typeface="+mj-lt"/>
                  <a:ea typeface="ＭＳ Ｐゴシック"/>
                  <a:cs typeface="Arial" pitchFamily="34" charset="0"/>
                </a:rPr>
                <a:t>Embedded</a:t>
              </a:r>
              <a:endParaRPr lang="en-US" sz="2400" b="1" dirty="0">
                <a:solidFill>
                  <a:schemeClr val="tx2"/>
                </a:solidFill>
                <a:latin typeface="+mj-lt"/>
                <a:ea typeface="ＭＳ Ｐゴシック"/>
                <a:cs typeface="Arial" pitchFamily="34" charset="0"/>
              </a:endParaRPr>
            </a:p>
          </p:txBody>
        </p:sp>
        <p:sp>
          <p:nvSpPr>
            <p:cNvPr id="15" name="Text Box 8"/>
            <p:cNvSpPr txBox="1">
              <a:spLocks noChangeArrowheads="1"/>
            </p:cNvSpPr>
            <p:nvPr/>
          </p:nvSpPr>
          <p:spPr bwMode="auto">
            <a:xfrm>
              <a:off x="3890963" y="3924305"/>
              <a:ext cx="4827587" cy="1231057"/>
            </a:xfrm>
            <a:prstGeom prst="rect">
              <a:avLst/>
            </a:prstGeom>
            <a:noFill/>
            <a:ln w="9525" algn="ctr">
              <a:noFill/>
              <a:miter lim="800000"/>
              <a:headEnd/>
              <a:tailEnd/>
            </a:ln>
          </p:spPr>
          <p:txBody>
            <a:bodyPr lIns="64008" tIns="32004" rIns="64008" bIns="32004">
              <a:spAutoFit/>
            </a:bodyPr>
            <a:lstStyle/>
            <a:p>
              <a:pPr defTabSz="639763">
                <a:lnSpc>
                  <a:spcPct val="90000"/>
                </a:lnSpc>
                <a:spcBef>
                  <a:spcPct val="50000"/>
                </a:spcBef>
                <a:defRPr/>
              </a:pPr>
              <a:r>
                <a:rPr lang="en-US" dirty="0">
                  <a:solidFill>
                    <a:schemeClr val="tx1">
                      <a:lumMod val="95000"/>
                      <a:lumOff val="5000"/>
                    </a:schemeClr>
                  </a:solidFill>
                  <a:latin typeface="Arial" panose="020B0604020202020204" pitchFamily="34" charset="0"/>
                  <a:ea typeface="ＭＳ Ｐゴシック"/>
                  <a:cs typeface="Arial" panose="020B0604020202020204" pitchFamily="34" charset="0"/>
                </a:rPr>
                <a:t>Employees at all levels are engaged in coaching behaviors.  Difficult issues relating to alignment with business strategy are address through business coaching processes.  Coaching is valued.</a:t>
              </a:r>
            </a:p>
          </p:txBody>
        </p:sp>
      </p:grpSp>
      <p:grpSp>
        <p:nvGrpSpPr>
          <p:cNvPr id="5" name="Group 19"/>
          <p:cNvGrpSpPr>
            <a:grpSpLocks/>
          </p:cNvGrpSpPr>
          <p:nvPr/>
        </p:nvGrpSpPr>
        <p:grpSpPr bwMode="auto">
          <a:xfrm>
            <a:off x="2170114" y="1371601"/>
            <a:ext cx="7845425" cy="895630"/>
            <a:chOff x="925513" y="1658937"/>
            <a:chExt cx="7845425" cy="895934"/>
          </a:xfrm>
        </p:grpSpPr>
        <p:sp>
          <p:nvSpPr>
            <p:cNvPr id="17" name="Text Box 16"/>
            <p:cNvSpPr txBox="1">
              <a:spLocks noChangeArrowheads="1"/>
            </p:cNvSpPr>
            <p:nvPr/>
          </p:nvSpPr>
          <p:spPr bwMode="auto">
            <a:xfrm>
              <a:off x="925513" y="1658937"/>
              <a:ext cx="2843212" cy="433535"/>
            </a:xfrm>
            <a:prstGeom prst="rect">
              <a:avLst/>
            </a:prstGeom>
            <a:noFill/>
            <a:ln w="9525" algn="ctr">
              <a:noFill/>
              <a:miter lim="800000"/>
              <a:headEnd/>
              <a:tailEnd/>
            </a:ln>
          </p:spPr>
          <p:txBody>
            <a:bodyPr lIns="64008" tIns="32004" rIns="64008" bIns="32004">
              <a:spAutoFit/>
            </a:bodyPr>
            <a:lstStyle/>
            <a:p>
              <a:pPr defTabSz="639763">
                <a:spcBef>
                  <a:spcPct val="50000"/>
                </a:spcBef>
                <a:defRPr/>
              </a:pPr>
              <a:r>
                <a:rPr lang="en-US" sz="2400" b="1" dirty="0">
                  <a:latin typeface="+mj-lt"/>
                  <a:ea typeface="ＭＳ Ｐゴシック"/>
                  <a:cs typeface="ＭＳ Ｐゴシック"/>
                </a:rPr>
                <a:t>Nascent</a:t>
              </a:r>
            </a:p>
          </p:txBody>
        </p:sp>
        <p:sp>
          <p:nvSpPr>
            <p:cNvPr id="18" name="Text Box 17"/>
            <p:cNvSpPr txBox="1">
              <a:spLocks noChangeArrowheads="1"/>
            </p:cNvSpPr>
            <p:nvPr/>
          </p:nvSpPr>
          <p:spPr bwMode="auto">
            <a:xfrm>
              <a:off x="3852863" y="1658937"/>
              <a:ext cx="4918075" cy="895934"/>
            </a:xfrm>
            <a:prstGeom prst="rect">
              <a:avLst/>
            </a:prstGeom>
            <a:noFill/>
            <a:ln w="9525">
              <a:noFill/>
              <a:miter lim="800000"/>
              <a:headEnd/>
              <a:tailEnd/>
            </a:ln>
          </p:spPr>
          <p:txBody>
            <a:bodyPr lIns="64008" tIns="32004" rIns="64008" bIns="32004">
              <a:spAutoFit/>
            </a:bodyPr>
            <a:lstStyle/>
            <a:p>
              <a:pPr defTabSz="639763">
                <a:spcBef>
                  <a:spcPct val="50000"/>
                </a:spcBef>
                <a:defRPr/>
              </a:pPr>
              <a:r>
                <a:rPr lang="en-US" dirty="0">
                  <a:solidFill>
                    <a:schemeClr val="tx1">
                      <a:lumMod val="95000"/>
                      <a:lumOff val="5000"/>
                    </a:schemeClr>
                  </a:solidFill>
                  <a:latin typeface="Arial" panose="020B0604020202020204" pitchFamily="34" charset="0"/>
                  <a:ea typeface="ＭＳ Ｐゴシック"/>
                  <a:cs typeface="Arial" panose="020B0604020202020204" pitchFamily="34" charset="0"/>
                </a:rPr>
                <a:t>Little or no commitment to creating a coaching culture. Coaching may be happening but is abandoned upon more pressing issues</a:t>
              </a:r>
              <a:r>
                <a:rPr lang="en-US" dirty="0">
                  <a:solidFill>
                    <a:schemeClr val="tx1">
                      <a:lumMod val="95000"/>
                      <a:lumOff val="5000"/>
                    </a:schemeClr>
                  </a:solidFill>
                  <a:latin typeface="+mj-lt"/>
                  <a:ea typeface="ＭＳ Ｐゴシック"/>
                  <a:cs typeface="ＭＳ Ｐゴシック"/>
                </a:rPr>
                <a:t>.</a:t>
              </a:r>
            </a:p>
          </p:txBody>
        </p:sp>
      </p:grpSp>
      <p:sp>
        <p:nvSpPr>
          <p:cNvPr id="19" name="Line 2"/>
          <p:cNvSpPr>
            <a:spLocks noChangeShapeType="1"/>
          </p:cNvSpPr>
          <p:nvPr/>
        </p:nvSpPr>
        <p:spPr bwMode="auto">
          <a:xfrm flipV="1">
            <a:off x="2214564" y="2378075"/>
            <a:ext cx="7234237" cy="0"/>
          </a:xfrm>
          <a:prstGeom prst="line">
            <a:avLst/>
          </a:prstGeom>
          <a:noFill/>
          <a:ln w="9525">
            <a:solidFill>
              <a:schemeClr val="bg1">
                <a:lumMod val="75000"/>
              </a:schemeClr>
            </a:solidFill>
            <a:round/>
            <a:headEnd/>
            <a:tailEnd/>
          </a:ln>
        </p:spPr>
        <p:txBody>
          <a:bodyPr/>
          <a:lstStyle/>
          <a:p>
            <a:pPr>
              <a:defRPr/>
            </a:pPr>
            <a:endParaRPr lang="en-US" sz="2400" dirty="0">
              <a:latin typeface="+mj-lt"/>
            </a:endParaRPr>
          </a:p>
        </p:txBody>
      </p:sp>
      <p:sp>
        <p:nvSpPr>
          <p:cNvPr id="20" name="Line 2"/>
          <p:cNvSpPr>
            <a:spLocks noChangeShapeType="1"/>
          </p:cNvSpPr>
          <p:nvPr/>
        </p:nvSpPr>
        <p:spPr bwMode="auto">
          <a:xfrm flipV="1">
            <a:off x="2214563" y="3733800"/>
            <a:ext cx="7372350" cy="0"/>
          </a:xfrm>
          <a:prstGeom prst="line">
            <a:avLst/>
          </a:prstGeom>
          <a:noFill/>
          <a:ln w="9525">
            <a:solidFill>
              <a:schemeClr val="bg1">
                <a:lumMod val="75000"/>
              </a:schemeClr>
            </a:solidFill>
            <a:round/>
            <a:headEnd/>
            <a:tailEnd/>
          </a:ln>
        </p:spPr>
        <p:txBody>
          <a:bodyPr/>
          <a:lstStyle/>
          <a:p>
            <a:pPr>
              <a:defRPr/>
            </a:pPr>
            <a:endParaRPr lang="en-US" sz="2400" dirty="0">
              <a:latin typeface="+mj-lt"/>
            </a:endParaRPr>
          </a:p>
        </p:txBody>
      </p:sp>
      <p:sp>
        <p:nvSpPr>
          <p:cNvPr id="21" name="Line 2"/>
          <p:cNvSpPr>
            <a:spLocks noChangeShapeType="1"/>
          </p:cNvSpPr>
          <p:nvPr/>
        </p:nvSpPr>
        <p:spPr bwMode="auto">
          <a:xfrm flipV="1">
            <a:off x="2214564" y="5029200"/>
            <a:ext cx="7386637" cy="0"/>
          </a:xfrm>
          <a:prstGeom prst="line">
            <a:avLst/>
          </a:prstGeom>
          <a:noFill/>
          <a:ln w="9525">
            <a:solidFill>
              <a:schemeClr val="bg1">
                <a:lumMod val="75000"/>
              </a:schemeClr>
            </a:solidFill>
            <a:round/>
            <a:headEnd/>
            <a:tailEnd/>
          </a:ln>
        </p:spPr>
        <p:txBody>
          <a:bodyPr/>
          <a:lstStyle/>
          <a:p>
            <a:pPr>
              <a:defRPr/>
            </a:pPr>
            <a:endParaRPr lang="en-US" sz="2400" dirty="0">
              <a:latin typeface="+mj-lt"/>
            </a:endParaRPr>
          </a:p>
        </p:txBody>
      </p:sp>
      <p:sp>
        <p:nvSpPr>
          <p:cNvPr id="22" name="Isosceles Triangle 21"/>
          <p:cNvSpPr/>
          <p:nvPr/>
        </p:nvSpPr>
        <p:spPr>
          <a:xfrm rot="10800000">
            <a:off x="2286000" y="1905001"/>
            <a:ext cx="990600" cy="238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003150"/>
              </a:solidFill>
              <a:latin typeface="+mj-lt"/>
            </a:endParaRPr>
          </a:p>
        </p:txBody>
      </p:sp>
      <p:sp>
        <p:nvSpPr>
          <p:cNvPr id="23" name="Isosceles Triangle 22"/>
          <p:cNvSpPr/>
          <p:nvPr/>
        </p:nvSpPr>
        <p:spPr>
          <a:xfrm rot="10800000">
            <a:off x="2286000" y="3048001"/>
            <a:ext cx="990600" cy="238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mj-lt"/>
            </a:endParaRPr>
          </a:p>
        </p:txBody>
      </p:sp>
      <p:sp>
        <p:nvSpPr>
          <p:cNvPr id="24" name="Isosceles Triangle 23"/>
          <p:cNvSpPr/>
          <p:nvPr/>
        </p:nvSpPr>
        <p:spPr>
          <a:xfrm rot="10800000">
            <a:off x="2286000" y="4419601"/>
            <a:ext cx="990600" cy="238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mj-lt"/>
            </a:endParaRPr>
          </a:p>
        </p:txBody>
      </p:sp>
      <p:sp>
        <p:nvSpPr>
          <p:cNvPr id="26" name="Isosceles Triangle 25"/>
          <p:cNvSpPr/>
          <p:nvPr/>
        </p:nvSpPr>
        <p:spPr>
          <a:xfrm rot="10800000">
            <a:off x="2286000" y="5543551"/>
            <a:ext cx="990600" cy="295275"/>
          </a:xfrm>
          <a:prstGeom prst="triangle">
            <a:avLst>
              <a:gd name="adj" fmla="val 51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mj-lt"/>
            </a:endParaRPr>
          </a:p>
        </p:txBody>
      </p:sp>
      <p:sp>
        <p:nvSpPr>
          <p:cNvPr id="25" name="Text Placeholder 24"/>
          <p:cNvSpPr>
            <a:spLocks noGrp="1"/>
          </p:cNvSpPr>
          <p:nvPr>
            <p:ph type="body" sz="quarter" idx="10"/>
          </p:nvPr>
        </p:nvSpPr>
        <p:spPr>
          <a:xfrm>
            <a:off x="731520" y="278296"/>
            <a:ext cx="10607040" cy="520219"/>
          </a:xfrm>
        </p:spPr>
        <p:txBody>
          <a:bodyPr>
            <a:noAutofit/>
          </a:bodyPr>
          <a:lstStyle/>
          <a:p>
            <a:r>
              <a:rPr lang="en-US" sz="3200" dirty="0">
                <a:solidFill>
                  <a:schemeClr val="tx2"/>
                </a:solidFill>
              </a:rPr>
              <a:t>Stages of Coaching Culture </a:t>
            </a:r>
          </a:p>
        </p:txBody>
      </p:sp>
      <p:sp>
        <p:nvSpPr>
          <p:cNvPr id="28" name="Slide Number Placeholder 27"/>
          <p:cNvSpPr>
            <a:spLocks noGrp="1"/>
          </p:cNvSpPr>
          <p:nvPr>
            <p:ph type="sldNum" sz="quarter" idx="4"/>
          </p:nvPr>
        </p:nvSpPr>
        <p:spPr/>
        <p:txBody>
          <a:bodyPr/>
          <a:lstStyle/>
          <a:p>
            <a:fld id="{3EFE59E3-B5CB-468F-9B39-2769E79603C8}" type="slidenum">
              <a:rPr lang="en-US" smtClean="0"/>
              <a:pPr/>
              <a:t>5</a:t>
            </a:fld>
            <a:endParaRPr lang="en-US" dirty="0"/>
          </a:p>
        </p:txBody>
      </p:sp>
    </p:spTree>
    <p:extLst>
      <p:ext uri="{BB962C8B-B14F-4D97-AF65-F5344CB8AC3E}">
        <p14:creationId xmlns:p14="http://schemas.microsoft.com/office/powerpoint/2010/main" val="72093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a:solidFill>
                  <a:schemeClr val="tx2"/>
                </a:solidFill>
              </a:rPr>
              <a:t>Critical Factors of Successful coaching</a:t>
            </a:r>
          </a:p>
        </p:txBody>
      </p:sp>
      <p:sp>
        <p:nvSpPr>
          <p:cNvPr id="3" name="Text Placeholder 2"/>
          <p:cNvSpPr>
            <a:spLocks noGrp="1"/>
          </p:cNvSpPr>
          <p:nvPr>
            <p:ph type="body" sz="quarter" idx="11"/>
          </p:nvPr>
        </p:nvSpPr>
        <p:spPr/>
        <p:txBody>
          <a:bodyPr>
            <a:normAutofit/>
          </a:bodyPr>
          <a:lstStyle/>
          <a:p>
            <a:pPr>
              <a:buNone/>
            </a:pPr>
            <a:r>
              <a:rPr lang="en-US" sz="2400" b="1" dirty="0"/>
              <a:t>Coach Related</a:t>
            </a:r>
            <a:r>
              <a:rPr lang="en-US" sz="2400" dirty="0"/>
              <a:t>:</a:t>
            </a:r>
          </a:p>
          <a:p>
            <a:pPr>
              <a:buFont typeface="Arial" pitchFamily="34" charset="0"/>
              <a:buChar char="•"/>
            </a:pPr>
            <a:r>
              <a:rPr lang="en-US" sz="2400" dirty="0"/>
              <a:t>Working Alliance-Relationship between Coach and Client</a:t>
            </a:r>
          </a:p>
          <a:p>
            <a:pPr>
              <a:buFont typeface="Arial" pitchFamily="34" charset="0"/>
              <a:buChar char="•"/>
            </a:pPr>
            <a:r>
              <a:rPr lang="en-US" sz="2400" dirty="0"/>
              <a:t>Credibility</a:t>
            </a:r>
          </a:p>
          <a:p>
            <a:pPr>
              <a:buNone/>
            </a:pPr>
            <a:r>
              <a:rPr lang="en-US" sz="2400" b="1" dirty="0"/>
              <a:t>Client Related:</a:t>
            </a:r>
          </a:p>
          <a:p>
            <a:pPr>
              <a:buFont typeface="Arial" pitchFamily="34" charset="0"/>
              <a:buChar char="•"/>
            </a:pPr>
            <a:r>
              <a:rPr lang="en-US" sz="2400" dirty="0"/>
              <a:t>Motivation-Readiness to Change</a:t>
            </a:r>
          </a:p>
          <a:p>
            <a:pPr>
              <a:buFont typeface="Arial" pitchFamily="34" charset="0"/>
              <a:buChar char="•"/>
            </a:pPr>
            <a:r>
              <a:rPr lang="en-US" sz="2400" dirty="0"/>
              <a:t>Worldview-Openness</a:t>
            </a:r>
          </a:p>
          <a:p>
            <a:pPr>
              <a:buFont typeface="Arial" pitchFamily="34" charset="0"/>
              <a:buChar char="•"/>
            </a:pPr>
            <a:r>
              <a:rPr lang="en-US" sz="2400" dirty="0"/>
              <a:t>Accountability</a:t>
            </a:r>
          </a:p>
        </p:txBody>
      </p:sp>
      <p:sp>
        <p:nvSpPr>
          <p:cNvPr id="4" name="Slide Number Placeholder 3"/>
          <p:cNvSpPr>
            <a:spLocks noGrp="1"/>
          </p:cNvSpPr>
          <p:nvPr>
            <p:ph type="sldNum" sz="quarter" idx="4"/>
          </p:nvPr>
        </p:nvSpPr>
        <p:spPr/>
        <p:txBody>
          <a:bodyPr/>
          <a:lstStyle/>
          <a:p>
            <a:fld id="{3EFE59E3-B5CB-468F-9B39-2769E79603C8}" type="slidenum">
              <a:rPr lang="en-US" smtClean="0"/>
              <a:pPr/>
              <a:t>6</a:t>
            </a:fld>
            <a:endParaRPr lang="en-US" dirty="0"/>
          </a:p>
        </p:txBody>
      </p:sp>
    </p:spTree>
    <p:extLst>
      <p:ext uri="{BB962C8B-B14F-4D97-AF65-F5344CB8AC3E}">
        <p14:creationId xmlns:p14="http://schemas.microsoft.com/office/powerpoint/2010/main" val="136157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1520" y="435936"/>
            <a:ext cx="10607040" cy="574158"/>
          </a:xfrm>
        </p:spPr>
        <p:txBody>
          <a:bodyPr>
            <a:normAutofit lnSpcReduction="10000"/>
          </a:bodyPr>
          <a:lstStyle/>
          <a:p>
            <a:r>
              <a:rPr lang="en-US" sz="3200" dirty="0">
                <a:solidFill>
                  <a:schemeClr val="tx1"/>
                </a:solidFill>
              </a:rPr>
              <a:t>Importance of effective coaching</a:t>
            </a:r>
          </a:p>
        </p:txBody>
      </p:sp>
      <p:sp>
        <p:nvSpPr>
          <p:cNvPr id="7" name="Text Placeholder 6"/>
          <p:cNvSpPr>
            <a:spLocks noGrp="1"/>
          </p:cNvSpPr>
          <p:nvPr>
            <p:ph type="body" sz="quarter" idx="11"/>
          </p:nvPr>
        </p:nvSpPr>
        <p:spPr>
          <a:xfrm>
            <a:off x="2072640" y="1549401"/>
            <a:ext cx="8412481" cy="4668519"/>
          </a:xfrm>
        </p:spPr>
        <p:txBody>
          <a:bodyPr/>
          <a:lstStyle/>
          <a:p>
            <a:pPr>
              <a:buNone/>
            </a:pPr>
            <a:r>
              <a:rPr lang="en-US" sz="2400" dirty="0"/>
              <a:t>“The key to maximizing value of training efforts is coaching.”       </a:t>
            </a:r>
          </a:p>
          <a:p>
            <a:pPr algn="r">
              <a:buNone/>
            </a:pPr>
            <a:r>
              <a:rPr lang="en-US" sz="1800" i="1" dirty="0">
                <a:solidFill>
                  <a:schemeClr val="tx1">
                    <a:lumMod val="95000"/>
                    <a:lumOff val="5000"/>
                  </a:schemeClr>
                </a:solidFill>
              </a:rPr>
              <a:t>- Sales Executive Council</a:t>
            </a:r>
          </a:p>
          <a:p>
            <a:endParaRPr lang="en-US" dirty="0"/>
          </a:p>
        </p:txBody>
      </p:sp>
      <p:pic>
        <p:nvPicPr>
          <p:cNvPr id="4" name="Content Placeholder 3"/>
          <p:cNvPicPr>
            <a:picLocks noGrp="1" noChangeAspect="1" noChangeArrowheads="1"/>
          </p:cNvPicPr>
          <p:nvPr>
            <p:ph idx="4294967295"/>
          </p:nvPr>
        </p:nvPicPr>
        <p:blipFill>
          <a:blip r:embed="rId3" cstate="print"/>
          <a:srcRect t="20258"/>
          <a:stretch>
            <a:fillRect/>
          </a:stretch>
        </p:blipFill>
        <p:spPr bwMode="auto">
          <a:xfrm>
            <a:off x="2147964" y="2788560"/>
            <a:ext cx="7575550" cy="3411537"/>
          </a:xfrm>
          <a:prstGeom prst="rect">
            <a:avLst/>
          </a:prstGeom>
          <a:noFill/>
          <a:ln w="9525">
            <a:noFill/>
            <a:miter lim="800000"/>
            <a:headEnd/>
            <a:tailEnd/>
          </a:ln>
        </p:spPr>
      </p:pic>
      <p:sp>
        <p:nvSpPr>
          <p:cNvPr id="8" name="Slide Number Placeholder 7"/>
          <p:cNvSpPr>
            <a:spLocks noGrp="1"/>
          </p:cNvSpPr>
          <p:nvPr>
            <p:ph type="sldNum" sz="quarter" idx="4"/>
          </p:nvPr>
        </p:nvSpPr>
        <p:spPr/>
        <p:txBody>
          <a:bodyPr/>
          <a:lstStyle/>
          <a:p>
            <a:fld id="{3EFE59E3-B5CB-468F-9B39-2769E79603C8}" type="slidenum">
              <a:rPr lang="en-US" smtClean="0"/>
              <a:pPr/>
              <a:t>7</a:t>
            </a:fld>
            <a:endParaRPr lang="en-US" dirty="0"/>
          </a:p>
        </p:txBody>
      </p:sp>
    </p:spTree>
    <p:extLst>
      <p:ext uri="{BB962C8B-B14F-4D97-AF65-F5344CB8AC3E}">
        <p14:creationId xmlns:p14="http://schemas.microsoft.com/office/powerpoint/2010/main" val="104963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FA41FFB-8777-407A-8882-7292EF4DCCC8}"/>
              </a:ext>
            </a:extLst>
          </p:cNvPr>
          <p:cNvSpPr>
            <a:spLocks noGrp="1"/>
          </p:cNvSpPr>
          <p:nvPr>
            <p:ph type="body" sz="quarter" idx="10"/>
          </p:nvPr>
        </p:nvSpPr>
        <p:spPr>
          <a:xfrm>
            <a:off x="731520" y="256250"/>
            <a:ext cx="10607040" cy="530546"/>
          </a:xfrm>
        </p:spPr>
        <p:txBody>
          <a:bodyPr>
            <a:noAutofit/>
          </a:bodyPr>
          <a:lstStyle/>
          <a:p>
            <a:r>
              <a:rPr lang="en-US" sz="3200" dirty="0">
                <a:solidFill>
                  <a:schemeClr val="tx1"/>
                </a:solidFill>
              </a:rPr>
              <a:t>Pillars of NW Corporate Coaching</a:t>
            </a:r>
          </a:p>
        </p:txBody>
      </p:sp>
      <p:sp>
        <p:nvSpPr>
          <p:cNvPr id="4" name="Slide Number Placeholder 3">
            <a:extLst>
              <a:ext uri="{FF2B5EF4-FFF2-40B4-BE49-F238E27FC236}">
                <a16:creationId xmlns:a16="http://schemas.microsoft.com/office/drawing/2014/main" xmlns="" id="{13A2166B-7220-4974-81BD-0B978B5B4C4E}"/>
              </a:ext>
            </a:extLst>
          </p:cNvPr>
          <p:cNvSpPr>
            <a:spLocks noGrp="1"/>
          </p:cNvSpPr>
          <p:nvPr>
            <p:ph type="sldNum" sz="quarter" idx="4"/>
          </p:nvPr>
        </p:nvSpPr>
        <p:spPr/>
        <p:txBody>
          <a:bodyPr/>
          <a:lstStyle/>
          <a:p>
            <a:fld id="{3EFE59E3-B5CB-468F-9B39-2769E79603C8}" type="slidenum">
              <a:rPr lang="en-US" smtClean="0"/>
              <a:pPr/>
              <a:t>8</a:t>
            </a:fld>
            <a:endParaRPr lang="en-US" dirty="0"/>
          </a:p>
        </p:txBody>
      </p:sp>
      <p:grpSp>
        <p:nvGrpSpPr>
          <p:cNvPr id="5" name="Group 4">
            <a:extLst>
              <a:ext uri="{FF2B5EF4-FFF2-40B4-BE49-F238E27FC236}">
                <a16:creationId xmlns:a16="http://schemas.microsoft.com/office/drawing/2014/main" xmlns="" id="{AF9D5575-080D-4E32-95F1-B21AEF13C7DD}"/>
              </a:ext>
            </a:extLst>
          </p:cNvPr>
          <p:cNvGrpSpPr/>
          <p:nvPr/>
        </p:nvGrpSpPr>
        <p:grpSpPr>
          <a:xfrm>
            <a:off x="1729409" y="1052624"/>
            <a:ext cx="8140148" cy="4925134"/>
            <a:chOff x="914400" y="1737360"/>
            <a:chExt cx="6951476" cy="3966991"/>
          </a:xfrm>
        </p:grpSpPr>
        <p:grpSp>
          <p:nvGrpSpPr>
            <p:cNvPr id="6" name="Group 5">
              <a:extLst>
                <a:ext uri="{FF2B5EF4-FFF2-40B4-BE49-F238E27FC236}">
                  <a16:creationId xmlns:a16="http://schemas.microsoft.com/office/drawing/2014/main" xmlns="" id="{5FAA23B1-B3F9-4F4A-8C15-AD878C35CC08}"/>
                </a:ext>
              </a:extLst>
            </p:cNvPr>
            <p:cNvGrpSpPr/>
            <p:nvPr/>
          </p:nvGrpSpPr>
          <p:grpSpPr>
            <a:xfrm>
              <a:off x="914400" y="1737360"/>
              <a:ext cx="2364663" cy="3966990"/>
              <a:chOff x="914400" y="1737360"/>
              <a:chExt cx="2364663" cy="3966990"/>
            </a:xfrm>
          </p:grpSpPr>
          <p:grpSp>
            <p:nvGrpSpPr>
              <p:cNvPr id="21" name="Group 20">
                <a:extLst>
                  <a:ext uri="{FF2B5EF4-FFF2-40B4-BE49-F238E27FC236}">
                    <a16:creationId xmlns:a16="http://schemas.microsoft.com/office/drawing/2014/main" xmlns="" id="{9D0ACA33-A131-421D-97EE-4C80D3C2B526}"/>
                  </a:ext>
                </a:extLst>
              </p:cNvPr>
              <p:cNvGrpSpPr/>
              <p:nvPr/>
            </p:nvGrpSpPr>
            <p:grpSpPr>
              <a:xfrm>
                <a:off x="914400" y="1737360"/>
                <a:ext cx="2364663" cy="3966990"/>
                <a:chOff x="1111939" y="1737360"/>
                <a:chExt cx="2364663" cy="3966990"/>
              </a:xfrm>
            </p:grpSpPr>
            <p:grpSp>
              <p:nvGrpSpPr>
                <p:cNvPr id="23" name="Group 22">
                  <a:extLst>
                    <a:ext uri="{FF2B5EF4-FFF2-40B4-BE49-F238E27FC236}">
                      <a16:creationId xmlns:a16="http://schemas.microsoft.com/office/drawing/2014/main" xmlns="" id="{92B38D46-F1DC-4632-AF97-A0945AB68E73}"/>
                    </a:ext>
                  </a:extLst>
                </p:cNvPr>
                <p:cNvGrpSpPr/>
                <p:nvPr/>
              </p:nvGrpSpPr>
              <p:grpSpPr>
                <a:xfrm>
                  <a:off x="1111939" y="1737360"/>
                  <a:ext cx="2013716" cy="3966990"/>
                  <a:chOff x="1111939" y="1737360"/>
                  <a:chExt cx="2013716" cy="3966990"/>
                </a:xfrm>
              </p:grpSpPr>
              <p:sp>
                <p:nvSpPr>
                  <p:cNvPr id="25" name="Freeform 2244">
                    <a:extLst>
                      <a:ext uri="{FF2B5EF4-FFF2-40B4-BE49-F238E27FC236}">
                        <a16:creationId xmlns:a16="http://schemas.microsoft.com/office/drawing/2014/main" xmlns="" id="{ACEB3646-88D8-4C4E-B9CD-801D28AF6B33}"/>
                      </a:ext>
                    </a:extLst>
                  </p:cNvPr>
                  <p:cNvSpPr>
                    <a:spLocks noChangeAspect="1" noChangeArrowheads="1"/>
                  </p:cNvSpPr>
                  <p:nvPr/>
                </p:nvSpPr>
                <p:spPr bwMode="auto">
                  <a:xfrm>
                    <a:off x="1671545" y="1737360"/>
                    <a:ext cx="901819" cy="914400"/>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chemeClr val="accent1"/>
                  </a:solidFill>
                  <a:ln>
                    <a:noFill/>
                  </a:ln>
                  <a:effectLst/>
                  <a:extLst/>
                </p:spPr>
                <p:txBody>
                  <a:bodyPr wrap="none" lIns="0" tIns="0" rIns="0" bIns="0" anchor="ctr"/>
                  <a:lstStyle/>
                  <a:p>
                    <a:endParaRPr lang="en-US" sz="1050" dirty="0">
                      <a:latin typeface="Arial" pitchFamily="34" charset="0"/>
                      <a:cs typeface="Arial" pitchFamily="34" charset="0"/>
                    </a:endParaRPr>
                  </a:p>
                </p:txBody>
              </p:sp>
              <p:grpSp>
                <p:nvGrpSpPr>
                  <p:cNvPr id="26" name="Group 25">
                    <a:extLst>
                      <a:ext uri="{FF2B5EF4-FFF2-40B4-BE49-F238E27FC236}">
                        <a16:creationId xmlns:a16="http://schemas.microsoft.com/office/drawing/2014/main" xmlns="" id="{E4D09196-B89B-46A6-AC7C-BC35D6404684}"/>
                      </a:ext>
                    </a:extLst>
                  </p:cNvPr>
                  <p:cNvGrpSpPr/>
                  <p:nvPr/>
                </p:nvGrpSpPr>
                <p:grpSpPr>
                  <a:xfrm>
                    <a:off x="1111939" y="2742915"/>
                    <a:ext cx="2013716" cy="2961435"/>
                    <a:chOff x="1111939" y="2742915"/>
                    <a:chExt cx="2013716" cy="2961435"/>
                  </a:xfrm>
                </p:grpSpPr>
                <p:sp>
                  <p:nvSpPr>
                    <p:cNvPr id="27" name="Freeform 165">
                      <a:extLst>
                        <a:ext uri="{FF2B5EF4-FFF2-40B4-BE49-F238E27FC236}">
                          <a16:creationId xmlns:a16="http://schemas.microsoft.com/office/drawing/2014/main" xmlns="" id="{7FFBEE0A-8F61-49F9-A593-1960BC53FE71}"/>
                        </a:ext>
                      </a:extLst>
                    </p:cNvPr>
                    <p:cNvSpPr>
                      <a:spLocks noChangeArrowheads="1"/>
                    </p:cNvSpPr>
                    <p:nvPr/>
                  </p:nvSpPr>
                  <p:spPr bwMode="auto">
                    <a:xfrm>
                      <a:off x="1111940" y="3052590"/>
                      <a:ext cx="2013715" cy="2651760"/>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accent1"/>
                    </a:solidFill>
                    <a:ln>
                      <a:noFill/>
                    </a:ln>
                    <a:effectLst/>
                    <a:extLst/>
                  </p:spPr>
                  <p:txBody>
                    <a:bodyPr wrap="none" lIns="0" tIns="0" rIns="0" bIns="0" anchor="ctr"/>
                    <a:lstStyle/>
                    <a:p>
                      <a:endParaRPr lang="en-US" sz="1050" dirty="0">
                        <a:latin typeface="Arial" pitchFamily="34" charset="0"/>
                        <a:cs typeface="Arial" pitchFamily="34" charset="0"/>
                      </a:endParaRPr>
                    </a:p>
                  </p:txBody>
                </p:sp>
                <p:sp>
                  <p:nvSpPr>
                    <p:cNvPr id="28" name="Freeform 171">
                      <a:extLst>
                        <a:ext uri="{FF2B5EF4-FFF2-40B4-BE49-F238E27FC236}">
                          <a16:creationId xmlns:a16="http://schemas.microsoft.com/office/drawing/2014/main" xmlns="" id="{AED7D770-C1C4-43E3-A003-B026299483EA}"/>
                        </a:ext>
                      </a:extLst>
                    </p:cNvPr>
                    <p:cNvSpPr>
                      <a:spLocks noChangeArrowheads="1"/>
                    </p:cNvSpPr>
                    <p:nvPr/>
                  </p:nvSpPr>
                  <p:spPr bwMode="auto">
                    <a:xfrm>
                      <a:off x="1111939" y="2742915"/>
                      <a:ext cx="2013716" cy="318033"/>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chemeClr val="accent1">
                        <a:lumMod val="75000"/>
                      </a:schemeClr>
                    </a:solidFill>
                    <a:ln>
                      <a:noFill/>
                    </a:ln>
                    <a:effectLst/>
                    <a:extLst/>
                  </p:spPr>
                  <p:txBody>
                    <a:bodyPr wrap="none" lIns="0" tIns="0" rIns="0" bIns="0" anchor="ctr"/>
                    <a:lstStyle/>
                    <a:p>
                      <a:endParaRPr lang="en-US" sz="1050" dirty="0">
                        <a:latin typeface="Arial" pitchFamily="34" charset="0"/>
                        <a:cs typeface="Arial" pitchFamily="34" charset="0"/>
                      </a:endParaRPr>
                    </a:p>
                  </p:txBody>
                </p:sp>
                <p:sp>
                  <p:nvSpPr>
                    <p:cNvPr id="29" name="TextBox 28">
                      <a:extLst>
                        <a:ext uri="{FF2B5EF4-FFF2-40B4-BE49-F238E27FC236}">
                          <a16:creationId xmlns:a16="http://schemas.microsoft.com/office/drawing/2014/main" xmlns="" id="{DD1709B1-455D-406E-B5F2-BE146C092836}"/>
                        </a:ext>
                      </a:extLst>
                    </p:cNvPr>
                    <p:cNvSpPr txBox="1"/>
                    <p:nvPr/>
                  </p:nvSpPr>
                  <p:spPr>
                    <a:xfrm>
                      <a:off x="1218814" y="3067112"/>
                      <a:ext cx="1799966" cy="2351550"/>
                    </a:xfrm>
                    <a:prstGeom prst="rect">
                      <a:avLst/>
                    </a:prstGeom>
                    <a:noFill/>
                  </p:spPr>
                  <p:txBody>
                    <a:bodyPr wrap="square" lIns="0" tIns="0" rIns="0" bIns="0" rtlCol="0">
                      <a:spAutoFit/>
                    </a:bodyPr>
                    <a:lstStyle/>
                    <a:p>
                      <a:pPr marL="128656" indent="-128656">
                        <a:lnSpc>
                          <a:spcPct val="110000"/>
                        </a:lnSpc>
                        <a:buFont typeface="Arial"/>
                        <a:buChar char="•"/>
                      </a:pPr>
                      <a:endParaRPr lang="en-US" sz="1050" dirty="0">
                        <a:solidFill>
                          <a:schemeClr val="bg1"/>
                        </a:solidFill>
                        <a:latin typeface="Arial" pitchFamily="34" charset="0"/>
                        <a:cs typeface="Arial" pitchFamily="34" charset="0"/>
                      </a:endParaRPr>
                    </a:p>
                    <a:p>
                      <a:pPr marL="128656" indent="-128656">
                        <a:spcBef>
                          <a:spcPts val="450"/>
                        </a:spcBef>
                        <a:buFont typeface="Arial"/>
                        <a:buChar char="•"/>
                      </a:pPr>
                      <a:r>
                        <a:rPr lang="en-US" sz="1050" dirty="0">
                          <a:solidFill>
                            <a:schemeClr val="bg1"/>
                          </a:solidFill>
                          <a:latin typeface="Arial" pitchFamily="34" charset="0"/>
                          <a:cs typeface="Arial" pitchFamily="34" charset="0"/>
                        </a:rPr>
                        <a:t>Core and Advanced Coaching Skills</a:t>
                      </a:r>
                    </a:p>
                    <a:p>
                      <a:pPr marL="128656" indent="-128656">
                        <a:spcBef>
                          <a:spcPts val="450"/>
                        </a:spcBef>
                        <a:buFont typeface="Arial"/>
                        <a:buChar char="•"/>
                      </a:pPr>
                      <a:r>
                        <a:rPr lang="en-US" sz="1050" dirty="0">
                          <a:solidFill>
                            <a:schemeClr val="bg1"/>
                          </a:solidFill>
                          <a:latin typeface="Arial" pitchFamily="34" charset="0"/>
                          <a:cs typeface="Arial" pitchFamily="34" charset="0"/>
                        </a:rPr>
                        <a:t>Emotional Intelligence</a:t>
                      </a:r>
                    </a:p>
                    <a:p>
                      <a:pPr marL="128656" indent="-128656">
                        <a:spcBef>
                          <a:spcPts val="450"/>
                        </a:spcBef>
                        <a:buFont typeface="Arial"/>
                        <a:buChar char="•"/>
                      </a:pPr>
                      <a:r>
                        <a:rPr lang="en-US" sz="1050" dirty="0">
                          <a:solidFill>
                            <a:schemeClr val="bg1"/>
                          </a:solidFill>
                          <a:latin typeface="Arial" pitchFamily="34" charset="0"/>
                          <a:cs typeface="Arial" pitchFamily="34" charset="0"/>
                        </a:rPr>
                        <a:t>Expedient ID of Skill Gaps</a:t>
                      </a:r>
                    </a:p>
                    <a:p>
                      <a:pPr marL="128656" indent="-128656">
                        <a:spcBef>
                          <a:spcPts val="450"/>
                        </a:spcBef>
                        <a:buFont typeface="Arial"/>
                        <a:buChar char="•"/>
                      </a:pPr>
                      <a:r>
                        <a:rPr lang="en-US" sz="1050" dirty="0">
                          <a:solidFill>
                            <a:schemeClr val="bg1"/>
                          </a:solidFill>
                          <a:latin typeface="Arial" pitchFamily="34" charset="0"/>
                          <a:cs typeface="Arial" pitchFamily="34" charset="0"/>
                        </a:rPr>
                        <a:t>Integration &amp; Application of Learning</a:t>
                      </a:r>
                    </a:p>
                    <a:p>
                      <a:pPr marL="128656" indent="-128656">
                        <a:spcBef>
                          <a:spcPts val="450"/>
                        </a:spcBef>
                        <a:buFont typeface="Arial"/>
                        <a:buChar char="•"/>
                      </a:pPr>
                      <a:r>
                        <a:rPr lang="en-US" sz="1050" dirty="0">
                          <a:solidFill>
                            <a:schemeClr val="bg1"/>
                          </a:solidFill>
                          <a:latin typeface="Arial" pitchFamily="34" charset="0"/>
                          <a:cs typeface="Arial" pitchFamily="34" charset="0"/>
                        </a:rPr>
                        <a:t>Expansion of Managerial Courage</a:t>
                      </a:r>
                    </a:p>
                    <a:p>
                      <a:pPr marL="128656" indent="-128656">
                        <a:spcBef>
                          <a:spcPts val="450"/>
                        </a:spcBef>
                        <a:buFont typeface="Arial"/>
                        <a:buChar char="•"/>
                      </a:pPr>
                      <a:r>
                        <a:rPr lang="en-US" sz="1050" dirty="0">
                          <a:solidFill>
                            <a:schemeClr val="bg1"/>
                          </a:solidFill>
                          <a:latin typeface="Arial" pitchFamily="34" charset="0"/>
                          <a:cs typeface="Arial" pitchFamily="34" charset="0"/>
                        </a:rPr>
                        <a:t>Enhanced Strategic Thinking</a:t>
                      </a:r>
                    </a:p>
                    <a:p>
                      <a:pPr marL="128656" indent="-128656">
                        <a:spcBef>
                          <a:spcPts val="450"/>
                        </a:spcBef>
                        <a:buFont typeface="Arial"/>
                        <a:buChar char="•"/>
                      </a:pPr>
                      <a:r>
                        <a:rPr lang="en-US" sz="1050" dirty="0">
                          <a:solidFill>
                            <a:schemeClr val="bg1"/>
                          </a:solidFill>
                          <a:latin typeface="Arial" pitchFamily="34" charset="0"/>
                          <a:cs typeface="Arial" pitchFamily="34" charset="0"/>
                        </a:rPr>
                        <a:t>Change Agency</a:t>
                      </a:r>
                    </a:p>
                    <a:p>
                      <a:pPr marL="128656" indent="-128656">
                        <a:spcBef>
                          <a:spcPts val="450"/>
                        </a:spcBef>
                        <a:buFont typeface="Arial"/>
                        <a:buChar char="•"/>
                      </a:pPr>
                      <a:r>
                        <a:rPr lang="en-US" sz="1050" dirty="0">
                          <a:solidFill>
                            <a:schemeClr val="bg1"/>
                          </a:solidFill>
                          <a:latin typeface="Arial" pitchFamily="34" charset="0"/>
                          <a:cs typeface="Arial" pitchFamily="34" charset="0"/>
                        </a:rPr>
                        <a:t>Professional Development</a:t>
                      </a:r>
                    </a:p>
                    <a:p>
                      <a:pPr marL="128656" indent="-128656">
                        <a:spcBef>
                          <a:spcPts val="450"/>
                        </a:spcBef>
                        <a:buFont typeface="Arial"/>
                        <a:buChar char="•"/>
                      </a:pPr>
                      <a:r>
                        <a:rPr lang="en-US" sz="1050" dirty="0">
                          <a:solidFill>
                            <a:schemeClr val="bg1"/>
                          </a:solidFill>
                          <a:latin typeface="Arial" pitchFamily="34" charset="0"/>
                          <a:cs typeface="Arial" pitchFamily="34" charset="0"/>
                        </a:rPr>
                        <a:t>Strategic Alignment</a:t>
                      </a:r>
                    </a:p>
                    <a:p>
                      <a:pPr marL="128656" indent="-128656">
                        <a:spcBef>
                          <a:spcPts val="450"/>
                        </a:spcBef>
                        <a:buFont typeface="Arial"/>
                        <a:buChar char="•"/>
                      </a:pPr>
                      <a:r>
                        <a:rPr lang="en-US" sz="1050" dirty="0">
                          <a:solidFill>
                            <a:schemeClr val="bg1"/>
                          </a:solidFill>
                          <a:latin typeface="Arial" pitchFamily="34" charset="0"/>
                          <a:cs typeface="Arial" pitchFamily="34" charset="0"/>
                        </a:rPr>
                        <a:t>Business Acumen</a:t>
                      </a:r>
                    </a:p>
                  </p:txBody>
                </p:sp>
              </p:grpSp>
            </p:grpSp>
            <p:sp>
              <p:nvSpPr>
                <p:cNvPr id="24" name="Freeform 102">
                  <a:extLst>
                    <a:ext uri="{FF2B5EF4-FFF2-40B4-BE49-F238E27FC236}">
                      <a16:creationId xmlns:a16="http://schemas.microsoft.com/office/drawing/2014/main" xmlns="" id="{A3EBC07E-E8DE-4BA6-BDAB-5FBCF74DEC1B}"/>
                    </a:ext>
                  </a:extLst>
                </p:cNvPr>
                <p:cNvSpPr>
                  <a:spLocks noChangeArrowheads="1"/>
                </p:cNvSpPr>
                <p:nvPr/>
              </p:nvSpPr>
              <p:spPr bwMode="auto">
                <a:xfrm flipH="1">
                  <a:off x="3243369" y="3460991"/>
                  <a:ext cx="233233" cy="519726"/>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chemeClr val="accent1"/>
                </a:solidFill>
                <a:ln>
                  <a:noFill/>
                </a:ln>
                <a:effectLst/>
              </p:spPr>
              <p:txBody>
                <a:bodyPr wrap="none" lIns="0" tIns="0" rIns="0" bIns="0" anchor="ctr"/>
                <a:lstStyle/>
                <a:p>
                  <a:endParaRPr lang="en-US" sz="1050" dirty="0">
                    <a:latin typeface="Arial" pitchFamily="34" charset="0"/>
                    <a:cs typeface="Arial" pitchFamily="34" charset="0"/>
                  </a:endParaRPr>
                </a:p>
              </p:txBody>
            </p:sp>
          </p:grpSp>
          <p:sp>
            <p:nvSpPr>
              <p:cNvPr id="22" name="Text Box 250">
                <a:extLst>
                  <a:ext uri="{FF2B5EF4-FFF2-40B4-BE49-F238E27FC236}">
                    <a16:creationId xmlns:a16="http://schemas.microsoft.com/office/drawing/2014/main" xmlns="" id="{8C93E23E-0E26-4B9C-9689-92CA59DC5CB9}"/>
                  </a:ext>
                </a:extLst>
              </p:cNvPr>
              <p:cNvSpPr txBox="1">
                <a:spLocks noChangeArrowheads="1"/>
              </p:cNvSpPr>
              <p:nvPr/>
            </p:nvSpPr>
            <p:spPr bwMode="auto">
              <a:xfrm>
                <a:off x="1612044" y="1945155"/>
                <a:ext cx="618427" cy="490498"/>
              </a:xfrm>
              <a:prstGeom prst="rect">
                <a:avLst/>
              </a:prstGeom>
              <a:noFill/>
              <a:ln w="9525" cap="flat">
                <a:noFill/>
                <a:round/>
                <a:headEnd/>
                <a:tailEnd/>
              </a:ln>
              <a:effectLs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a:r>
                  <a:rPr lang="en-US" sz="1200" b="1" dirty="0">
                    <a:solidFill>
                      <a:schemeClr val="bg1"/>
                    </a:solidFill>
                    <a:latin typeface="Arial" pitchFamily="34" charset="0"/>
                    <a:cs typeface="Arial" pitchFamily="34" charset="0"/>
                  </a:rPr>
                  <a:t>Leader </a:t>
                </a:r>
              </a:p>
              <a:p>
                <a:pPr algn="ctr"/>
                <a:r>
                  <a:rPr lang="en-US" sz="1200" b="1" dirty="0">
                    <a:solidFill>
                      <a:schemeClr val="bg1"/>
                    </a:solidFill>
                    <a:latin typeface="Arial" pitchFamily="34" charset="0"/>
                    <a:cs typeface="Arial" pitchFamily="34" charset="0"/>
                  </a:rPr>
                  <a:t>Coaching </a:t>
                </a:r>
              </a:p>
              <a:p>
                <a:pPr algn="ctr"/>
                <a:r>
                  <a:rPr lang="en-US" sz="1200" b="1" dirty="0">
                    <a:solidFill>
                      <a:schemeClr val="bg1"/>
                    </a:solidFill>
                    <a:latin typeface="Arial" pitchFamily="34" charset="0"/>
                    <a:cs typeface="Arial" pitchFamily="34" charset="0"/>
                  </a:rPr>
                  <a:t>Skills</a:t>
                </a:r>
              </a:p>
            </p:txBody>
          </p:sp>
        </p:grpSp>
        <p:grpSp>
          <p:nvGrpSpPr>
            <p:cNvPr id="7" name="Group 6">
              <a:extLst>
                <a:ext uri="{FF2B5EF4-FFF2-40B4-BE49-F238E27FC236}">
                  <a16:creationId xmlns:a16="http://schemas.microsoft.com/office/drawing/2014/main" xmlns="" id="{7E24BABF-0F41-4F26-BC15-F5DACEA4BDB4}"/>
                </a:ext>
              </a:extLst>
            </p:cNvPr>
            <p:cNvGrpSpPr/>
            <p:nvPr/>
          </p:nvGrpSpPr>
          <p:grpSpPr>
            <a:xfrm>
              <a:off x="3383280" y="1737360"/>
              <a:ext cx="2364663" cy="3966991"/>
              <a:chOff x="1111939" y="1737359"/>
              <a:chExt cx="2364663" cy="3966991"/>
            </a:xfrm>
          </p:grpSpPr>
          <p:grpSp>
            <p:nvGrpSpPr>
              <p:cNvPr id="14" name="Group 13">
                <a:extLst>
                  <a:ext uri="{FF2B5EF4-FFF2-40B4-BE49-F238E27FC236}">
                    <a16:creationId xmlns:a16="http://schemas.microsoft.com/office/drawing/2014/main" xmlns="" id="{FF70B512-5E02-4338-AB43-0A052FD67924}"/>
                  </a:ext>
                </a:extLst>
              </p:cNvPr>
              <p:cNvGrpSpPr/>
              <p:nvPr/>
            </p:nvGrpSpPr>
            <p:grpSpPr>
              <a:xfrm>
                <a:off x="1111939" y="1737359"/>
                <a:ext cx="2013716" cy="3966991"/>
                <a:chOff x="1111939" y="1737359"/>
                <a:chExt cx="2013716" cy="3966991"/>
              </a:xfrm>
            </p:grpSpPr>
            <p:sp>
              <p:nvSpPr>
                <p:cNvPr id="16" name="Freeform 2244">
                  <a:extLst>
                    <a:ext uri="{FF2B5EF4-FFF2-40B4-BE49-F238E27FC236}">
                      <a16:creationId xmlns:a16="http://schemas.microsoft.com/office/drawing/2014/main" xmlns="" id="{0B2B4F29-2F75-4D5C-A515-5B59564F67B4}"/>
                    </a:ext>
                  </a:extLst>
                </p:cNvPr>
                <p:cNvSpPr>
                  <a:spLocks noChangeAspect="1" noChangeArrowheads="1"/>
                </p:cNvSpPr>
                <p:nvPr/>
              </p:nvSpPr>
              <p:spPr bwMode="auto">
                <a:xfrm>
                  <a:off x="1667888" y="1737359"/>
                  <a:ext cx="901819" cy="914400"/>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chemeClr val="accent1">
                    <a:lumMod val="40000"/>
                    <a:lumOff val="60000"/>
                  </a:schemeClr>
                </a:solidFill>
                <a:ln>
                  <a:noFill/>
                </a:ln>
                <a:effectLst/>
                <a:extLst/>
              </p:spPr>
              <p:txBody>
                <a:bodyPr wrap="none" lIns="0" tIns="0" rIns="0" bIns="0" anchor="ctr"/>
                <a:lstStyle/>
                <a:p>
                  <a:r>
                    <a:rPr lang="en-US" sz="1200" dirty="0">
                      <a:solidFill>
                        <a:schemeClr val="bg1"/>
                      </a:solidFill>
                      <a:latin typeface="Arial" pitchFamily="34" charset="0"/>
                      <a:cs typeface="Arial" pitchFamily="34" charset="0"/>
                    </a:rPr>
                    <a:t>      </a:t>
                  </a:r>
                  <a:r>
                    <a:rPr lang="en-US" sz="1200" b="1" dirty="0">
                      <a:solidFill>
                        <a:schemeClr val="tx2"/>
                      </a:solidFill>
                      <a:latin typeface="Arial" pitchFamily="34" charset="0"/>
                      <a:cs typeface="Arial" pitchFamily="34" charset="0"/>
                    </a:rPr>
                    <a:t>Closing </a:t>
                  </a:r>
                </a:p>
                <a:p>
                  <a:r>
                    <a:rPr lang="en-US" sz="1200" b="1" dirty="0">
                      <a:solidFill>
                        <a:schemeClr val="tx2"/>
                      </a:solidFill>
                      <a:latin typeface="Arial" pitchFamily="34" charset="0"/>
                      <a:cs typeface="Arial" pitchFamily="34" charset="0"/>
                    </a:rPr>
                    <a:t>     Knowing</a:t>
                  </a:r>
                </a:p>
                <a:p>
                  <a:r>
                    <a:rPr lang="en-US" sz="1200" b="1" dirty="0">
                      <a:solidFill>
                        <a:schemeClr val="tx2"/>
                      </a:solidFill>
                      <a:latin typeface="Arial" pitchFamily="34" charset="0"/>
                      <a:cs typeface="Arial" pitchFamily="34" charset="0"/>
                    </a:rPr>
                    <a:t>       Doing</a:t>
                  </a:r>
                </a:p>
                <a:p>
                  <a:r>
                    <a:rPr lang="en-US" sz="1200" b="1" dirty="0">
                      <a:solidFill>
                        <a:schemeClr val="tx2"/>
                      </a:solidFill>
                      <a:latin typeface="Arial" pitchFamily="34" charset="0"/>
                      <a:cs typeface="Arial" pitchFamily="34" charset="0"/>
                    </a:rPr>
                    <a:t>       Gaps</a:t>
                  </a:r>
                </a:p>
              </p:txBody>
            </p:sp>
            <p:grpSp>
              <p:nvGrpSpPr>
                <p:cNvPr id="17" name="Group 16">
                  <a:extLst>
                    <a:ext uri="{FF2B5EF4-FFF2-40B4-BE49-F238E27FC236}">
                      <a16:creationId xmlns:a16="http://schemas.microsoft.com/office/drawing/2014/main" xmlns="" id="{36282DFD-71AD-4B9A-9A8E-25010ABEFC54}"/>
                    </a:ext>
                  </a:extLst>
                </p:cNvPr>
                <p:cNvGrpSpPr/>
                <p:nvPr/>
              </p:nvGrpSpPr>
              <p:grpSpPr>
                <a:xfrm>
                  <a:off x="1111939" y="2742915"/>
                  <a:ext cx="2013716" cy="2961435"/>
                  <a:chOff x="1111939" y="2742915"/>
                  <a:chExt cx="2013716" cy="2961435"/>
                </a:xfrm>
              </p:grpSpPr>
              <p:sp>
                <p:nvSpPr>
                  <p:cNvPr id="18" name="Freeform 165">
                    <a:extLst>
                      <a:ext uri="{FF2B5EF4-FFF2-40B4-BE49-F238E27FC236}">
                        <a16:creationId xmlns:a16="http://schemas.microsoft.com/office/drawing/2014/main" xmlns="" id="{994BAA37-839A-40EC-9774-D1BA768867E5}"/>
                      </a:ext>
                    </a:extLst>
                  </p:cNvPr>
                  <p:cNvSpPr>
                    <a:spLocks noChangeArrowheads="1"/>
                  </p:cNvSpPr>
                  <p:nvPr/>
                </p:nvSpPr>
                <p:spPr bwMode="auto">
                  <a:xfrm>
                    <a:off x="1111940" y="3052590"/>
                    <a:ext cx="2013715" cy="2651760"/>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accent1">
                      <a:lumMod val="40000"/>
                      <a:lumOff val="60000"/>
                    </a:schemeClr>
                  </a:solidFill>
                  <a:ln>
                    <a:noFill/>
                  </a:ln>
                  <a:effectLst/>
                  <a:extLst/>
                </p:spPr>
                <p:txBody>
                  <a:bodyPr wrap="none" lIns="0" tIns="0" rIns="0" bIns="0" anchor="ctr"/>
                  <a:lstStyle/>
                  <a:p>
                    <a:endParaRPr lang="en-US" sz="1050" dirty="0">
                      <a:latin typeface="Arial" pitchFamily="34" charset="0"/>
                      <a:cs typeface="Arial" pitchFamily="34" charset="0"/>
                    </a:endParaRPr>
                  </a:p>
                </p:txBody>
              </p:sp>
              <p:sp>
                <p:nvSpPr>
                  <p:cNvPr id="19" name="Freeform 171">
                    <a:extLst>
                      <a:ext uri="{FF2B5EF4-FFF2-40B4-BE49-F238E27FC236}">
                        <a16:creationId xmlns:a16="http://schemas.microsoft.com/office/drawing/2014/main" xmlns="" id="{D3C77B07-F841-438C-B207-C6094A4BF69F}"/>
                      </a:ext>
                    </a:extLst>
                  </p:cNvPr>
                  <p:cNvSpPr>
                    <a:spLocks noChangeArrowheads="1"/>
                  </p:cNvSpPr>
                  <p:nvPr/>
                </p:nvSpPr>
                <p:spPr bwMode="auto">
                  <a:xfrm>
                    <a:off x="1111939" y="2742915"/>
                    <a:ext cx="2013716" cy="318033"/>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chemeClr val="accent1">
                      <a:lumMod val="60000"/>
                      <a:lumOff val="40000"/>
                    </a:schemeClr>
                  </a:solidFill>
                  <a:ln>
                    <a:solidFill>
                      <a:schemeClr val="accent1"/>
                    </a:solidFill>
                  </a:ln>
                  <a:effectLst/>
                  <a:extLst/>
                </p:spPr>
                <p:txBody>
                  <a:bodyPr wrap="none" lIns="0" tIns="0" rIns="0" bIns="0" anchor="ctr"/>
                  <a:lstStyle/>
                  <a:p>
                    <a:endParaRPr lang="en-US" sz="1050" dirty="0">
                      <a:latin typeface="Arial" pitchFamily="34" charset="0"/>
                      <a:cs typeface="Arial" pitchFamily="34" charset="0"/>
                    </a:endParaRPr>
                  </a:p>
                </p:txBody>
              </p:sp>
              <p:sp>
                <p:nvSpPr>
                  <p:cNvPr id="20" name="TextBox 19">
                    <a:extLst>
                      <a:ext uri="{FF2B5EF4-FFF2-40B4-BE49-F238E27FC236}">
                        <a16:creationId xmlns:a16="http://schemas.microsoft.com/office/drawing/2014/main" xmlns="" id="{D89EF3BD-7FAE-455B-8E97-2A303165875E}"/>
                      </a:ext>
                    </a:extLst>
                  </p:cNvPr>
                  <p:cNvSpPr txBox="1"/>
                  <p:nvPr/>
                </p:nvSpPr>
                <p:spPr>
                  <a:xfrm>
                    <a:off x="1218814" y="3067112"/>
                    <a:ext cx="1799966" cy="1494225"/>
                  </a:xfrm>
                  <a:prstGeom prst="rect">
                    <a:avLst/>
                  </a:prstGeom>
                  <a:noFill/>
                </p:spPr>
                <p:txBody>
                  <a:bodyPr wrap="square" lIns="0" tIns="0" rIns="0" bIns="0" rtlCol="0">
                    <a:spAutoFit/>
                  </a:bodyPr>
                  <a:lstStyle/>
                  <a:p>
                    <a:pPr marL="128656" indent="-128656">
                      <a:lnSpc>
                        <a:spcPct val="110000"/>
                      </a:lnSpc>
                      <a:buFont typeface="Arial"/>
                      <a:buChar char="•"/>
                    </a:pPr>
                    <a:endParaRPr lang="en-US" sz="1050" dirty="0">
                      <a:solidFill>
                        <a:schemeClr val="bg1"/>
                      </a:solidFill>
                      <a:latin typeface="Arial" pitchFamily="34" charset="0"/>
                      <a:cs typeface="Arial" pitchFamily="34" charset="0"/>
                    </a:endParaRPr>
                  </a:p>
                  <a:p>
                    <a:pPr marL="128656" indent="-128656">
                      <a:spcBef>
                        <a:spcPts val="450"/>
                      </a:spcBef>
                      <a:buFont typeface="Arial"/>
                      <a:buChar char="•"/>
                    </a:pPr>
                    <a:r>
                      <a:rPr lang="en-US" sz="1200" dirty="0">
                        <a:solidFill>
                          <a:schemeClr val="tx2"/>
                        </a:solidFill>
                        <a:latin typeface="Arial" pitchFamily="34" charset="0"/>
                        <a:cs typeface="Arial" pitchFamily="34" charset="0"/>
                      </a:rPr>
                      <a:t>Monthly Side-By-Side</a:t>
                    </a:r>
                    <a:br>
                      <a:rPr lang="en-US" sz="1200" dirty="0">
                        <a:solidFill>
                          <a:schemeClr val="tx2"/>
                        </a:solidFill>
                        <a:latin typeface="Arial" pitchFamily="34" charset="0"/>
                        <a:cs typeface="Arial" pitchFamily="34" charset="0"/>
                      </a:rPr>
                    </a:br>
                    <a:r>
                      <a:rPr lang="en-US" sz="1200" dirty="0">
                        <a:solidFill>
                          <a:schemeClr val="tx2"/>
                        </a:solidFill>
                        <a:latin typeface="Arial" pitchFamily="34" charset="0"/>
                        <a:cs typeface="Arial" pitchFamily="34" charset="0"/>
                      </a:rPr>
                      <a:t>Observations</a:t>
                    </a:r>
                  </a:p>
                  <a:p>
                    <a:pPr marL="128656" indent="-128656">
                      <a:spcBef>
                        <a:spcPts val="450"/>
                      </a:spcBef>
                      <a:buFont typeface="Arial"/>
                      <a:buChar char="•"/>
                    </a:pPr>
                    <a:r>
                      <a:rPr lang="en-US" sz="1200" dirty="0">
                        <a:solidFill>
                          <a:schemeClr val="tx2"/>
                        </a:solidFill>
                        <a:latin typeface="Arial" pitchFamily="34" charset="0"/>
                        <a:cs typeface="Arial" pitchFamily="34" charset="0"/>
                      </a:rPr>
                      <a:t>Development Plans</a:t>
                    </a:r>
                  </a:p>
                  <a:p>
                    <a:pPr marL="128656" indent="-128656">
                      <a:spcBef>
                        <a:spcPts val="450"/>
                      </a:spcBef>
                      <a:buFont typeface="Arial"/>
                      <a:buChar char="•"/>
                    </a:pPr>
                    <a:r>
                      <a:rPr lang="en-US" sz="1200" dirty="0">
                        <a:solidFill>
                          <a:schemeClr val="tx2"/>
                        </a:solidFill>
                        <a:latin typeface="Arial" pitchFamily="34" charset="0"/>
                        <a:cs typeface="Arial" pitchFamily="34" charset="0"/>
                      </a:rPr>
                      <a:t>Competency Development</a:t>
                    </a:r>
                  </a:p>
                  <a:p>
                    <a:pPr marL="128656" indent="-128656">
                      <a:spcBef>
                        <a:spcPts val="450"/>
                      </a:spcBef>
                      <a:buFont typeface="Arial"/>
                      <a:buChar char="•"/>
                    </a:pPr>
                    <a:r>
                      <a:rPr lang="en-US" sz="1200" dirty="0">
                        <a:solidFill>
                          <a:schemeClr val="tx2"/>
                        </a:solidFill>
                        <a:latin typeface="Arial" pitchFamily="34" charset="0"/>
                        <a:cs typeface="Arial" pitchFamily="34" charset="0"/>
                      </a:rPr>
                      <a:t>Skill Will Assessment</a:t>
                    </a:r>
                  </a:p>
                  <a:p>
                    <a:pPr marL="128656" indent="-128656">
                      <a:spcBef>
                        <a:spcPts val="450"/>
                      </a:spcBef>
                      <a:buFont typeface="Arial"/>
                      <a:buChar char="•"/>
                    </a:pPr>
                    <a:r>
                      <a:rPr lang="en-US" sz="1200" dirty="0">
                        <a:solidFill>
                          <a:schemeClr val="tx2"/>
                        </a:solidFill>
                        <a:latin typeface="Arial" pitchFamily="34" charset="0"/>
                        <a:cs typeface="Arial" pitchFamily="34" charset="0"/>
                      </a:rPr>
                      <a:t>Readiness to Change</a:t>
                    </a:r>
                  </a:p>
                  <a:p>
                    <a:pPr marL="128656" indent="-128656">
                      <a:spcBef>
                        <a:spcPts val="450"/>
                      </a:spcBef>
                      <a:buFont typeface="Arial"/>
                      <a:buChar char="•"/>
                    </a:pPr>
                    <a:r>
                      <a:rPr lang="en-US" sz="1200" dirty="0">
                        <a:solidFill>
                          <a:schemeClr val="tx2"/>
                        </a:solidFill>
                        <a:latin typeface="Arial" pitchFamily="34" charset="0"/>
                        <a:cs typeface="Arial" pitchFamily="34" charset="0"/>
                      </a:rPr>
                      <a:t>Resource Referral</a:t>
                    </a:r>
                  </a:p>
                </p:txBody>
              </p:sp>
            </p:grpSp>
          </p:grpSp>
          <p:sp>
            <p:nvSpPr>
              <p:cNvPr id="15" name="Freeform 102">
                <a:extLst>
                  <a:ext uri="{FF2B5EF4-FFF2-40B4-BE49-F238E27FC236}">
                    <a16:creationId xmlns:a16="http://schemas.microsoft.com/office/drawing/2014/main" xmlns="" id="{B73D52CA-09B2-4AB7-9E83-193DD73ED6A6}"/>
                  </a:ext>
                </a:extLst>
              </p:cNvPr>
              <p:cNvSpPr>
                <a:spLocks noChangeArrowheads="1"/>
              </p:cNvSpPr>
              <p:nvPr/>
            </p:nvSpPr>
            <p:spPr bwMode="auto">
              <a:xfrm flipH="1">
                <a:off x="3243369" y="3460991"/>
                <a:ext cx="233233" cy="519726"/>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chemeClr val="accent1"/>
              </a:solidFill>
              <a:ln>
                <a:noFill/>
              </a:ln>
              <a:effectLst/>
            </p:spPr>
            <p:txBody>
              <a:bodyPr wrap="none" lIns="0" tIns="0" rIns="0" bIns="0" anchor="ctr"/>
              <a:lstStyle/>
              <a:p>
                <a:endParaRPr lang="en-US" sz="1050"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xmlns="" id="{A4C9FDF1-9C08-472D-B54B-CDA293217C86}"/>
                </a:ext>
              </a:extLst>
            </p:cNvPr>
            <p:cNvGrpSpPr/>
            <p:nvPr/>
          </p:nvGrpSpPr>
          <p:grpSpPr>
            <a:xfrm>
              <a:off x="5852160" y="1737360"/>
              <a:ext cx="2013716" cy="3966991"/>
              <a:chOff x="1111939" y="1737359"/>
              <a:chExt cx="2013716" cy="3966991"/>
            </a:xfrm>
          </p:grpSpPr>
          <p:sp>
            <p:nvSpPr>
              <p:cNvPr id="9" name="Freeform 2244">
                <a:extLst>
                  <a:ext uri="{FF2B5EF4-FFF2-40B4-BE49-F238E27FC236}">
                    <a16:creationId xmlns:a16="http://schemas.microsoft.com/office/drawing/2014/main" xmlns="" id="{C1477A2B-C4EC-413E-86AF-F2C4CC54CC95}"/>
                  </a:ext>
                </a:extLst>
              </p:cNvPr>
              <p:cNvSpPr>
                <a:spLocks noChangeAspect="1" noChangeArrowheads="1"/>
              </p:cNvSpPr>
              <p:nvPr/>
            </p:nvSpPr>
            <p:spPr bwMode="auto">
              <a:xfrm>
                <a:off x="1667888" y="1737359"/>
                <a:ext cx="901819" cy="914400"/>
              </a:xfrm>
              <a:custGeom>
                <a:avLst/>
                <a:gdLst>
                  <a:gd name="T0" fmla="*/ 958 w 959"/>
                  <a:gd name="T1" fmla="*/ 483 h 968"/>
                  <a:gd name="T2" fmla="*/ 958 w 959"/>
                  <a:gd name="T3" fmla="*/ 483 h 968"/>
                  <a:gd name="T4" fmla="*/ 484 w 959"/>
                  <a:gd name="T5" fmla="*/ 967 h 968"/>
                  <a:gd name="T6" fmla="*/ 0 w 959"/>
                  <a:gd name="T7" fmla="*/ 483 h 968"/>
                  <a:gd name="T8" fmla="*/ 484 w 959"/>
                  <a:gd name="T9" fmla="*/ 0 h 968"/>
                  <a:gd name="T10" fmla="*/ 958 w 959"/>
                  <a:gd name="T11" fmla="*/ 483 h 968"/>
                </a:gdLst>
                <a:ahLst/>
                <a:cxnLst>
                  <a:cxn ang="0">
                    <a:pos x="T0" y="T1"/>
                  </a:cxn>
                  <a:cxn ang="0">
                    <a:pos x="T2" y="T3"/>
                  </a:cxn>
                  <a:cxn ang="0">
                    <a:pos x="T4" y="T5"/>
                  </a:cxn>
                  <a:cxn ang="0">
                    <a:pos x="T6" y="T7"/>
                  </a:cxn>
                  <a:cxn ang="0">
                    <a:pos x="T8" y="T9"/>
                  </a:cxn>
                  <a:cxn ang="0">
                    <a:pos x="T10" y="T11"/>
                  </a:cxn>
                </a:cxnLst>
                <a:rect l="0" t="0" r="r" b="b"/>
                <a:pathLst>
                  <a:path w="959" h="968">
                    <a:moveTo>
                      <a:pt x="958" y="483"/>
                    </a:moveTo>
                    <a:lnTo>
                      <a:pt x="958" y="483"/>
                    </a:lnTo>
                    <a:cubicBezTo>
                      <a:pt x="958" y="746"/>
                      <a:pt x="746" y="967"/>
                      <a:pt x="484" y="967"/>
                    </a:cubicBezTo>
                    <a:cubicBezTo>
                      <a:pt x="212" y="967"/>
                      <a:pt x="0" y="746"/>
                      <a:pt x="0" y="483"/>
                    </a:cubicBezTo>
                    <a:cubicBezTo>
                      <a:pt x="0" y="221"/>
                      <a:pt x="212" y="0"/>
                      <a:pt x="484" y="0"/>
                    </a:cubicBezTo>
                    <a:cubicBezTo>
                      <a:pt x="746" y="0"/>
                      <a:pt x="958" y="221"/>
                      <a:pt x="958" y="483"/>
                    </a:cubicBezTo>
                  </a:path>
                </a:pathLst>
              </a:custGeom>
              <a:solidFill>
                <a:schemeClr val="accent1"/>
              </a:solidFill>
              <a:ln>
                <a:noFill/>
              </a:ln>
              <a:effectLst/>
              <a:extLst/>
            </p:spPr>
            <p:txBody>
              <a:bodyPr wrap="none" lIns="0" tIns="0" rIns="0" bIns="0" anchor="ctr"/>
              <a:lstStyle/>
              <a:p>
                <a:r>
                  <a:rPr lang="en-US" sz="1200" b="1" dirty="0">
                    <a:latin typeface="Arial" pitchFamily="34" charset="0"/>
                    <a:cs typeface="Arial" pitchFamily="34" charset="0"/>
                  </a:rPr>
                  <a:t>    </a:t>
                </a:r>
                <a:r>
                  <a:rPr lang="en-US" sz="1200" b="1" dirty="0">
                    <a:solidFill>
                      <a:schemeClr val="bg1"/>
                    </a:solidFill>
                    <a:latin typeface="Arial" pitchFamily="34" charset="0"/>
                    <a:cs typeface="Arial" pitchFamily="34" charset="0"/>
                  </a:rPr>
                  <a:t>Business </a:t>
                </a:r>
              </a:p>
              <a:p>
                <a:r>
                  <a:rPr lang="en-US" sz="1200" b="1" dirty="0">
                    <a:solidFill>
                      <a:schemeClr val="bg1"/>
                    </a:solidFill>
                    <a:latin typeface="Arial" pitchFamily="34" charset="0"/>
                    <a:cs typeface="Arial" pitchFamily="34" charset="0"/>
                  </a:rPr>
                  <a:t>       Unit</a:t>
                </a:r>
              </a:p>
              <a:p>
                <a:r>
                  <a:rPr lang="en-US" sz="1200" b="1" dirty="0">
                    <a:solidFill>
                      <a:schemeClr val="bg1"/>
                    </a:solidFill>
                    <a:latin typeface="Arial" pitchFamily="34" charset="0"/>
                    <a:cs typeface="Arial" pitchFamily="34" charset="0"/>
                  </a:rPr>
                  <a:t>    Alignment</a:t>
                </a:r>
              </a:p>
            </p:txBody>
          </p:sp>
          <p:grpSp>
            <p:nvGrpSpPr>
              <p:cNvPr id="10" name="Group 9">
                <a:extLst>
                  <a:ext uri="{FF2B5EF4-FFF2-40B4-BE49-F238E27FC236}">
                    <a16:creationId xmlns:a16="http://schemas.microsoft.com/office/drawing/2014/main" xmlns="" id="{1A9D5C31-1E0D-4649-B130-B3995A51FF72}"/>
                  </a:ext>
                </a:extLst>
              </p:cNvPr>
              <p:cNvGrpSpPr/>
              <p:nvPr/>
            </p:nvGrpSpPr>
            <p:grpSpPr>
              <a:xfrm>
                <a:off x="1111939" y="2742915"/>
                <a:ext cx="2013716" cy="2961435"/>
                <a:chOff x="1111939" y="2742915"/>
                <a:chExt cx="2013716" cy="2961435"/>
              </a:xfrm>
            </p:grpSpPr>
            <p:sp>
              <p:nvSpPr>
                <p:cNvPr id="11" name="Freeform 165">
                  <a:extLst>
                    <a:ext uri="{FF2B5EF4-FFF2-40B4-BE49-F238E27FC236}">
                      <a16:creationId xmlns:a16="http://schemas.microsoft.com/office/drawing/2014/main" xmlns="" id="{C1AE79C6-3E0E-491A-9545-7369369141F1}"/>
                    </a:ext>
                  </a:extLst>
                </p:cNvPr>
                <p:cNvSpPr>
                  <a:spLocks noChangeArrowheads="1"/>
                </p:cNvSpPr>
                <p:nvPr/>
              </p:nvSpPr>
              <p:spPr bwMode="auto">
                <a:xfrm>
                  <a:off x="1111940" y="3052590"/>
                  <a:ext cx="2013715" cy="2651760"/>
                </a:xfrm>
                <a:custGeom>
                  <a:avLst/>
                  <a:gdLst>
                    <a:gd name="T0" fmla="*/ 1665 w 1666"/>
                    <a:gd name="T1" fmla="*/ 3493 h 3494"/>
                    <a:gd name="T2" fmla="*/ 0 w 1666"/>
                    <a:gd name="T3" fmla="*/ 3493 h 3494"/>
                    <a:gd name="T4" fmla="*/ 0 w 1666"/>
                    <a:gd name="T5" fmla="*/ 0 h 3494"/>
                    <a:gd name="T6" fmla="*/ 1665 w 1666"/>
                    <a:gd name="T7" fmla="*/ 0 h 3494"/>
                    <a:gd name="T8" fmla="*/ 1665 w 1666"/>
                    <a:gd name="T9" fmla="*/ 3493 h 3494"/>
                  </a:gdLst>
                  <a:ahLst/>
                  <a:cxnLst>
                    <a:cxn ang="0">
                      <a:pos x="T0" y="T1"/>
                    </a:cxn>
                    <a:cxn ang="0">
                      <a:pos x="T2" y="T3"/>
                    </a:cxn>
                    <a:cxn ang="0">
                      <a:pos x="T4" y="T5"/>
                    </a:cxn>
                    <a:cxn ang="0">
                      <a:pos x="T6" y="T7"/>
                    </a:cxn>
                    <a:cxn ang="0">
                      <a:pos x="T8" y="T9"/>
                    </a:cxn>
                  </a:cxnLst>
                  <a:rect l="0" t="0" r="r" b="b"/>
                  <a:pathLst>
                    <a:path w="1666" h="3494">
                      <a:moveTo>
                        <a:pt x="1665" y="3493"/>
                      </a:moveTo>
                      <a:lnTo>
                        <a:pt x="0" y="3493"/>
                      </a:lnTo>
                      <a:lnTo>
                        <a:pt x="0" y="0"/>
                      </a:lnTo>
                      <a:lnTo>
                        <a:pt x="1665" y="0"/>
                      </a:lnTo>
                      <a:lnTo>
                        <a:pt x="1665" y="3493"/>
                      </a:lnTo>
                    </a:path>
                  </a:pathLst>
                </a:custGeom>
                <a:solidFill>
                  <a:schemeClr val="accent1"/>
                </a:solidFill>
                <a:ln>
                  <a:noFill/>
                </a:ln>
                <a:effectLst/>
                <a:extLst/>
              </p:spPr>
              <p:txBody>
                <a:bodyPr wrap="none" lIns="0" tIns="0" rIns="0" bIns="0" anchor="ctr"/>
                <a:lstStyle/>
                <a:p>
                  <a:endParaRPr lang="en-US" sz="1050" dirty="0">
                    <a:latin typeface="Arial" pitchFamily="34" charset="0"/>
                    <a:cs typeface="Arial" pitchFamily="34" charset="0"/>
                  </a:endParaRPr>
                </a:p>
              </p:txBody>
            </p:sp>
            <p:sp>
              <p:nvSpPr>
                <p:cNvPr id="12" name="Freeform 171">
                  <a:extLst>
                    <a:ext uri="{FF2B5EF4-FFF2-40B4-BE49-F238E27FC236}">
                      <a16:creationId xmlns:a16="http://schemas.microsoft.com/office/drawing/2014/main" xmlns="" id="{6D199CC7-D919-4EF7-8CF1-A8EF0123F334}"/>
                    </a:ext>
                  </a:extLst>
                </p:cNvPr>
                <p:cNvSpPr>
                  <a:spLocks noChangeArrowheads="1"/>
                </p:cNvSpPr>
                <p:nvPr/>
              </p:nvSpPr>
              <p:spPr bwMode="auto">
                <a:xfrm>
                  <a:off x="1111939" y="2742915"/>
                  <a:ext cx="2013716" cy="318033"/>
                </a:xfrm>
                <a:custGeom>
                  <a:avLst/>
                  <a:gdLst>
                    <a:gd name="T0" fmla="*/ 1665 w 1666"/>
                    <a:gd name="T1" fmla="*/ 0 h 502"/>
                    <a:gd name="T2" fmla="*/ 0 w 1666"/>
                    <a:gd name="T3" fmla="*/ 0 h 502"/>
                    <a:gd name="T4" fmla="*/ 0 w 1666"/>
                    <a:gd name="T5" fmla="*/ 501 h 502"/>
                    <a:gd name="T6" fmla="*/ 1665 w 1666"/>
                    <a:gd name="T7" fmla="*/ 501 h 502"/>
                    <a:gd name="T8" fmla="*/ 1665 w 1666"/>
                    <a:gd name="T9" fmla="*/ 0 h 502"/>
                  </a:gdLst>
                  <a:ahLst/>
                  <a:cxnLst>
                    <a:cxn ang="0">
                      <a:pos x="T0" y="T1"/>
                    </a:cxn>
                    <a:cxn ang="0">
                      <a:pos x="T2" y="T3"/>
                    </a:cxn>
                    <a:cxn ang="0">
                      <a:pos x="T4" y="T5"/>
                    </a:cxn>
                    <a:cxn ang="0">
                      <a:pos x="T6" y="T7"/>
                    </a:cxn>
                    <a:cxn ang="0">
                      <a:pos x="T8" y="T9"/>
                    </a:cxn>
                  </a:cxnLst>
                  <a:rect l="0" t="0" r="r" b="b"/>
                  <a:pathLst>
                    <a:path w="1666" h="502">
                      <a:moveTo>
                        <a:pt x="1665" y="0"/>
                      </a:moveTo>
                      <a:lnTo>
                        <a:pt x="0" y="0"/>
                      </a:lnTo>
                      <a:lnTo>
                        <a:pt x="0" y="501"/>
                      </a:lnTo>
                      <a:lnTo>
                        <a:pt x="1665" y="501"/>
                      </a:lnTo>
                      <a:lnTo>
                        <a:pt x="1665" y="0"/>
                      </a:lnTo>
                    </a:path>
                  </a:pathLst>
                </a:custGeom>
                <a:solidFill>
                  <a:schemeClr val="accent1">
                    <a:lumMod val="75000"/>
                  </a:schemeClr>
                </a:solidFill>
                <a:ln>
                  <a:noFill/>
                </a:ln>
                <a:effectLst/>
                <a:extLst/>
              </p:spPr>
              <p:txBody>
                <a:bodyPr wrap="none" lIns="0" tIns="0" rIns="0" bIns="0" anchor="ctr"/>
                <a:lstStyle/>
                <a:p>
                  <a:endParaRPr lang="en-US" sz="1050" dirty="0">
                    <a:latin typeface="Arial" pitchFamily="34" charset="0"/>
                    <a:cs typeface="Arial" pitchFamily="34" charset="0"/>
                  </a:endParaRPr>
                </a:p>
              </p:txBody>
            </p:sp>
            <p:sp>
              <p:nvSpPr>
                <p:cNvPr id="13" name="TextBox 12">
                  <a:extLst>
                    <a:ext uri="{FF2B5EF4-FFF2-40B4-BE49-F238E27FC236}">
                      <a16:creationId xmlns:a16="http://schemas.microsoft.com/office/drawing/2014/main" xmlns="" id="{C868F42F-4416-44C3-AC4E-9301304E6C3B}"/>
                    </a:ext>
                  </a:extLst>
                </p:cNvPr>
                <p:cNvSpPr txBox="1"/>
                <p:nvPr/>
              </p:nvSpPr>
              <p:spPr>
                <a:xfrm>
                  <a:off x="1218814" y="3067112"/>
                  <a:ext cx="1799966" cy="1676019"/>
                </a:xfrm>
                <a:prstGeom prst="rect">
                  <a:avLst/>
                </a:prstGeom>
                <a:noFill/>
              </p:spPr>
              <p:txBody>
                <a:bodyPr wrap="square" lIns="0" tIns="0" rIns="0" bIns="0" rtlCol="0">
                  <a:spAutoFit/>
                </a:bodyPr>
                <a:lstStyle/>
                <a:p>
                  <a:pPr marL="128656" indent="-128656">
                    <a:lnSpc>
                      <a:spcPct val="110000"/>
                    </a:lnSpc>
                    <a:buFont typeface="Arial"/>
                    <a:buChar char="•"/>
                  </a:pPr>
                  <a:endParaRPr lang="en-US" sz="1050" dirty="0">
                    <a:solidFill>
                      <a:schemeClr val="bg1"/>
                    </a:solidFill>
                    <a:latin typeface="Arial" pitchFamily="34" charset="0"/>
                    <a:cs typeface="Arial" pitchFamily="34" charset="0"/>
                  </a:endParaRPr>
                </a:p>
                <a:p>
                  <a:pPr marL="128656" indent="-128656">
                    <a:spcBef>
                      <a:spcPts val="450"/>
                    </a:spcBef>
                    <a:buFont typeface="Arial"/>
                    <a:buChar char="•"/>
                  </a:pPr>
                  <a:r>
                    <a:rPr lang="en-US" sz="1050" dirty="0">
                      <a:solidFill>
                        <a:schemeClr val="bg1"/>
                      </a:solidFill>
                      <a:latin typeface="Arial" pitchFamily="34" charset="0"/>
                      <a:cs typeface="Arial" pitchFamily="34" charset="0"/>
                    </a:rPr>
                    <a:t>Connecting Business Unit Strategy to Practice</a:t>
                  </a:r>
                </a:p>
                <a:p>
                  <a:pPr marL="128656" indent="-128656">
                    <a:spcBef>
                      <a:spcPts val="450"/>
                    </a:spcBef>
                    <a:buFont typeface="Arial"/>
                    <a:buChar char="•"/>
                  </a:pPr>
                  <a:r>
                    <a:rPr lang="en-US" sz="1050" dirty="0">
                      <a:solidFill>
                        <a:schemeClr val="bg1"/>
                      </a:solidFill>
                      <a:latin typeface="Arial" pitchFamily="34" charset="0"/>
                      <a:cs typeface="Arial" pitchFamily="34" charset="0"/>
                    </a:rPr>
                    <a:t>Culture Development</a:t>
                  </a:r>
                </a:p>
                <a:p>
                  <a:pPr marL="128656" indent="-128656">
                    <a:spcBef>
                      <a:spcPts val="450"/>
                    </a:spcBef>
                    <a:buFont typeface="Arial"/>
                    <a:buChar char="•"/>
                  </a:pPr>
                  <a:r>
                    <a:rPr lang="en-US" sz="1050" dirty="0">
                      <a:solidFill>
                        <a:schemeClr val="bg1"/>
                      </a:solidFill>
                      <a:latin typeface="Arial" pitchFamily="34" charset="0"/>
                      <a:cs typeface="Arial" pitchFamily="34" charset="0"/>
                    </a:rPr>
                    <a:t>Organisational Compliance</a:t>
                  </a:r>
                  <a:br>
                    <a:rPr lang="en-US" sz="1050" dirty="0">
                      <a:solidFill>
                        <a:schemeClr val="bg1"/>
                      </a:solidFill>
                      <a:latin typeface="Arial" pitchFamily="34" charset="0"/>
                      <a:cs typeface="Arial" pitchFamily="34" charset="0"/>
                    </a:rPr>
                  </a:br>
                  <a:r>
                    <a:rPr lang="en-US" sz="1050" dirty="0">
                      <a:solidFill>
                        <a:schemeClr val="bg1"/>
                      </a:solidFill>
                      <a:latin typeface="Arial" pitchFamily="34" charset="0"/>
                      <a:cs typeface="Arial" pitchFamily="34" charset="0"/>
                    </a:rPr>
                    <a:t>Requirements</a:t>
                  </a:r>
                </a:p>
                <a:p>
                  <a:pPr marL="128656" indent="-128656">
                    <a:spcBef>
                      <a:spcPts val="450"/>
                    </a:spcBef>
                    <a:buFont typeface="Arial"/>
                    <a:buChar char="•"/>
                  </a:pPr>
                  <a:r>
                    <a:rPr lang="en-US" sz="1050" dirty="0">
                      <a:solidFill>
                        <a:schemeClr val="bg1"/>
                      </a:solidFill>
                      <a:latin typeface="Arial" pitchFamily="34" charset="0"/>
                      <a:cs typeface="Arial" pitchFamily="34" charset="0"/>
                    </a:rPr>
                    <a:t>Engagement</a:t>
                  </a:r>
                </a:p>
                <a:p>
                  <a:pPr marL="128656" indent="-128656">
                    <a:spcBef>
                      <a:spcPts val="450"/>
                    </a:spcBef>
                    <a:buFont typeface="Arial"/>
                    <a:buChar char="•"/>
                  </a:pPr>
                  <a:r>
                    <a:rPr lang="en-US" sz="1050" dirty="0">
                      <a:solidFill>
                        <a:schemeClr val="bg1"/>
                      </a:solidFill>
                      <a:latin typeface="Arial" pitchFamily="34" charset="0"/>
                      <a:cs typeface="Arial" pitchFamily="34" charset="0"/>
                    </a:rPr>
                    <a:t>Key Talent Retention</a:t>
                  </a:r>
                </a:p>
                <a:p>
                  <a:pPr marL="128656" indent="-128656">
                    <a:spcBef>
                      <a:spcPts val="450"/>
                    </a:spcBef>
                    <a:buFont typeface="Arial"/>
                    <a:buChar char="•"/>
                  </a:pPr>
                  <a:r>
                    <a:rPr lang="en-US" sz="1050" dirty="0">
                      <a:solidFill>
                        <a:schemeClr val="bg1"/>
                      </a:solidFill>
                      <a:latin typeface="Arial" pitchFamily="34" charset="0"/>
                      <a:cs typeface="Arial" pitchFamily="34" charset="0"/>
                    </a:rPr>
                    <a:t>Company Mission and  Values</a:t>
                  </a:r>
                </a:p>
                <a:p>
                  <a:pPr marL="128656" indent="-128656">
                    <a:spcBef>
                      <a:spcPts val="450"/>
                    </a:spcBef>
                    <a:buFont typeface="Arial"/>
                    <a:buChar char="•"/>
                  </a:pPr>
                  <a:endParaRPr lang="en-US" sz="1050" dirty="0">
                    <a:solidFill>
                      <a:schemeClr val="bg1"/>
                    </a:solidFill>
                    <a:latin typeface="Arial" pitchFamily="34" charset="0"/>
                    <a:cs typeface="Arial" pitchFamily="34" charset="0"/>
                  </a:endParaRPr>
                </a:p>
              </p:txBody>
            </p:sp>
          </p:grpSp>
        </p:grpSp>
      </p:grpSp>
    </p:spTree>
    <p:extLst>
      <p:ext uri="{BB962C8B-B14F-4D97-AF65-F5344CB8AC3E}">
        <p14:creationId xmlns:p14="http://schemas.microsoft.com/office/powerpoint/2010/main" val="262403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002611" y="640056"/>
            <a:ext cx="8633122" cy="5573608"/>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63000">
                <a:schemeClr val="accent6">
                  <a:lumMod val="75000"/>
                </a:schemeClr>
              </a:gs>
              <a:gs pos="0">
                <a:srgbClr val="FFC000"/>
              </a:gs>
            </a:gsLst>
            <a:lin ang="10800000" scaled="1"/>
            <a:tileRect/>
          </a:gradFill>
          <a:ln>
            <a:noFill/>
          </a:ln>
          <a:scene3d>
            <a:camera prst="orthographicFront">
              <a:rot lat="17222692" lon="18162154" rev="4074046"/>
            </a:camera>
            <a:lightRig rig="threePt" dir="t"/>
          </a:scene3d>
          <a:sp3d extrusionH="254000">
            <a:bevelT w="1905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p:cNvSpPr>
            <a:spLocks noGrp="1"/>
          </p:cNvSpPr>
          <p:nvPr>
            <p:ph type="body" sz="quarter" idx="10"/>
          </p:nvPr>
        </p:nvSpPr>
        <p:spPr>
          <a:xfrm>
            <a:off x="1311203" y="675325"/>
            <a:ext cx="8840263" cy="649212"/>
          </a:xfrm>
        </p:spPr>
        <p:txBody>
          <a:bodyPr>
            <a:normAutofit/>
          </a:bodyPr>
          <a:lstStyle/>
          <a:p>
            <a:r>
              <a:rPr lang="en-US" sz="3200" dirty="0">
                <a:solidFill>
                  <a:schemeClr val="tx1"/>
                </a:solidFill>
              </a:rPr>
              <a:t>History of Nf coaching program</a:t>
            </a:r>
          </a:p>
        </p:txBody>
      </p:sp>
      <p:sp>
        <p:nvSpPr>
          <p:cNvPr id="28" name="TextBox 27"/>
          <p:cNvSpPr txBox="1"/>
          <p:nvPr/>
        </p:nvSpPr>
        <p:spPr>
          <a:xfrm>
            <a:off x="1863078" y="2875415"/>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2007</a:t>
            </a:r>
          </a:p>
        </p:txBody>
      </p:sp>
      <p:sp>
        <p:nvSpPr>
          <p:cNvPr id="29" name="TextBox 28"/>
          <p:cNvSpPr txBox="1"/>
          <p:nvPr/>
        </p:nvSpPr>
        <p:spPr>
          <a:xfrm>
            <a:off x="4214169" y="2417973"/>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2010</a:t>
            </a:r>
          </a:p>
        </p:txBody>
      </p:sp>
      <p:sp>
        <p:nvSpPr>
          <p:cNvPr id="30" name="TextBox 29"/>
          <p:cNvSpPr txBox="1"/>
          <p:nvPr/>
        </p:nvSpPr>
        <p:spPr>
          <a:xfrm>
            <a:off x="5443306" y="2208206"/>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2011</a:t>
            </a:r>
          </a:p>
        </p:txBody>
      </p:sp>
      <p:sp>
        <p:nvSpPr>
          <p:cNvPr id="31" name="TextBox 30"/>
          <p:cNvSpPr txBox="1"/>
          <p:nvPr/>
        </p:nvSpPr>
        <p:spPr>
          <a:xfrm>
            <a:off x="7228107" y="1774668"/>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2014</a:t>
            </a:r>
          </a:p>
        </p:txBody>
      </p:sp>
      <p:sp>
        <p:nvSpPr>
          <p:cNvPr id="32" name="TextBox 31"/>
          <p:cNvSpPr txBox="1"/>
          <p:nvPr/>
        </p:nvSpPr>
        <p:spPr>
          <a:xfrm>
            <a:off x="8374132" y="1581811"/>
            <a:ext cx="1063076" cy="348813"/>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2018</a:t>
            </a:r>
          </a:p>
        </p:txBody>
      </p:sp>
      <p:grpSp>
        <p:nvGrpSpPr>
          <p:cNvPr id="2" name="Group 38"/>
          <p:cNvGrpSpPr>
            <a:grpSpLocks noChangeAspect="1"/>
          </p:cNvGrpSpPr>
          <p:nvPr/>
        </p:nvGrpSpPr>
        <p:grpSpPr>
          <a:xfrm>
            <a:off x="2022881" y="3459329"/>
            <a:ext cx="1298374" cy="735434"/>
            <a:chOff x="6453494" y="2317132"/>
            <a:chExt cx="3367647" cy="1907525"/>
          </a:xfrm>
        </p:grpSpPr>
        <p:sp>
          <p:nvSpPr>
            <p:cNvPr id="40" name="Oval 39"/>
            <p:cNvSpPr/>
            <p:nvPr/>
          </p:nvSpPr>
          <p:spPr>
            <a:xfrm>
              <a:off x="6453494" y="3532110"/>
              <a:ext cx="3367647"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6581145" y="2317132"/>
              <a:ext cx="1741714" cy="1741713"/>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42" name="Oval 41"/>
            <p:cNvSpPr/>
            <p:nvPr/>
          </p:nvSpPr>
          <p:spPr>
            <a:xfrm>
              <a:off x="6766203" y="2374552"/>
              <a:ext cx="1371602" cy="1206004"/>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sz="1400" kern="0" dirty="0">
                <a:solidFill>
                  <a:sysClr val="window" lastClr="FFFFFF"/>
                </a:solidFill>
                <a:latin typeface="Calibri"/>
              </a:endParaRPr>
            </a:p>
          </p:txBody>
        </p:sp>
      </p:grpSp>
      <p:grpSp>
        <p:nvGrpSpPr>
          <p:cNvPr id="3" name="Group 43"/>
          <p:cNvGrpSpPr>
            <a:grpSpLocks noChangeAspect="1"/>
          </p:cNvGrpSpPr>
          <p:nvPr/>
        </p:nvGrpSpPr>
        <p:grpSpPr>
          <a:xfrm>
            <a:off x="4400700" y="2971770"/>
            <a:ext cx="759414" cy="789224"/>
            <a:chOff x="6453494" y="2317132"/>
            <a:chExt cx="1969724" cy="2047043"/>
          </a:xfrm>
        </p:grpSpPr>
        <p:sp>
          <p:nvSpPr>
            <p:cNvPr id="45" name="Oval 44"/>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47" name="Oval 46"/>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grpSp>
        <p:nvGrpSpPr>
          <p:cNvPr id="4" name="Group 71"/>
          <p:cNvGrpSpPr>
            <a:grpSpLocks noChangeAspect="1"/>
          </p:cNvGrpSpPr>
          <p:nvPr/>
        </p:nvGrpSpPr>
        <p:grpSpPr>
          <a:xfrm>
            <a:off x="5522280" y="2742276"/>
            <a:ext cx="759414" cy="789224"/>
            <a:chOff x="6453494" y="2317132"/>
            <a:chExt cx="1969724" cy="2047043"/>
          </a:xfrm>
        </p:grpSpPr>
        <p:sp>
          <p:nvSpPr>
            <p:cNvPr id="73" name="Oval 72"/>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75" name="Oval 74"/>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grpSp>
        <p:nvGrpSpPr>
          <p:cNvPr id="6" name="Group 75"/>
          <p:cNvGrpSpPr>
            <a:grpSpLocks noChangeAspect="1"/>
          </p:cNvGrpSpPr>
          <p:nvPr/>
        </p:nvGrpSpPr>
        <p:grpSpPr>
          <a:xfrm>
            <a:off x="7414638" y="2334506"/>
            <a:ext cx="759414" cy="789224"/>
            <a:chOff x="6453494" y="2317132"/>
            <a:chExt cx="1969724" cy="2047043"/>
          </a:xfrm>
        </p:grpSpPr>
        <p:sp>
          <p:nvSpPr>
            <p:cNvPr id="77" name="Oval 76"/>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79" name="Oval 78"/>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grpSp>
        <p:nvGrpSpPr>
          <p:cNvPr id="7" name="Group 79"/>
          <p:cNvGrpSpPr>
            <a:grpSpLocks noChangeAspect="1"/>
          </p:cNvGrpSpPr>
          <p:nvPr/>
        </p:nvGrpSpPr>
        <p:grpSpPr>
          <a:xfrm>
            <a:off x="8382000" y="1870015"/>
            <a:ext cx="1111858" cy="1155503"/>
            <a:chOff x="6453494" y="2317132"/>
            <a:chExt cx="1969724" cy="2047043"/>
          </a:xfrm>
        </p:grpSpPr>
        <p:sp>
          <p:nvSpPr>
            <p:cNvPr id="81" name="Oval 80"/>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83" name="Oval 82"/>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sp>
        <p:nvSpPr>
          <p:cNvPr id="84" name="Oval 83"/>
          <p:cNvSpPr/>
          <p:nvPr/>
        </p:nvSpPr>
        <p:spPr>
          <a:xfrm rot="21109716">
            <a:off x="1994991" y="3853440"/>
            <a:ext cx="7676559" cy="582836"/>
          </a:xfrm>
          <a:prstGeom prst="ellipse">
            <a:avLst/>
          </a:prstGeom>
          <a:gradFill flip="none" rotWithShape="1">
            <a:gsLst>
              <a:gs pos="0">
                <a:schemeClr val="tx1">
                  <a:lumMod val="85000"/>
                  <a:lumOff val="15000"/>
                  <a:alpha val="93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34" name="Slide Number Placeholder 33"/>
          <p:cNvSpPr>
            <a:spLocks noGrp="1"/>
          </p:cNvSpPr>
          <p:nvPr>
            <p:ph type="sldNum" sz="quarter" idx="4"/>
          </p:nvPr>
        </p:nvSpPr>
        <p:spPr/>
        <p:txBody>
          <a:bodyPr/>
          <a:lstStyle/>
          <a:p>
            <a:fld id="{3EFE59E3-B5CB-468F-9B39-2769E79603C8}" type="slidenum">
              <a:rPr lang="en-US" smtClean="0"/>
              <a:pPr/>
              <a:t>9</a:t>
            </a:fld>
            <a:endParaRPr lang="en-US" dirty="0"/>
          </a:p>
        </p:txBody>
      </p:sp>
      <p:sp>
        <p:nvSpPr>
          <p:cNvPr id="35" name="TextBox 34"/>
          <p:cNvSpPr txBox="1"/>
          <p:nvPr/>
        </p:nvSpPr>
        <p:spPr>
          <a:xfrm>
            <a:off x="3000303" y="2656437"/>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2009</a:t>
            </a:r>
          </a:p>
        </p:txBody>
      </p:sp>
      <p:grpSp>
        <p:nvGrpSpPr>
          <p:cNvPr id="36" name="Group 43"/>
          <p:cNvGrpSpPr>
            <a:grpSpLocks noChangeAspect="1"/>
          </p:cNvGrpSpPr>
          <p:nvPr/>
        </p:nvGrpSpPr>
        <p:grpSpPr>
          <a:xfrm>
            <a:off x="3286187" y="3210234"/>
            <a:ext cx="759414" cy="789224"/>
            <a:chOff x="6453494" y="2317132"/>
            <a:chExt cx="1969724" cy="2047043"/>
          </a:xfrm>
        </p:grpSpPr>
        <p:sp>
          <p:nvSpPr>
            <p:cNvPr id="37" name="Oval 36"/>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39" name="Oval 38"/>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sp>
        <p:nvSpPr>
          <p:cNvPr id="43" name="TextBox 42"/>
          <p:cNvSpPr txBox="1"/>
          <p:nvPr/>
        </p:nvSpPr>
        <p:spPr>
          <a:xfrm>
            <a:off x="1831088" y="4712532"/>
            <a:ext cx="1143000" cy="1118255"/>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2 Coaches</a:t>
            </a:r>
          </a:p>
          <a:p>
            <a:pPr>
              <a:lnSpc>
                <a:spcPts val="2000"/>
              </a:lnSpc>
              <a:buFont typeface="Wingdings" pitchFamily="2" charset="2"/>
              <a:buChar char="ü"/>
            </a:pPr>
            <a:r>
              <a:rPr lang="en-US" sz="1400" b="1" dirty="0">
                <a:solidFill>
                  <a:schemeClr val="tx1">
                    <a:lumMod val="75000"/>
                    <a:lumOff val="25000"/>
                  </a:schemeClr>
                </a:solidFill>
              </a:rPr>
              <a:t>40 Leaders</a:t>
            </a:r>
          </a:p>
        </p:txBody>
      </p:sp>
      <p:sp>
        <p:nvSpPr>
          <p:cNvPr id="44" name="TextBox 43"/>
          <p:cNvSpPr txBox="1"/>
          <p:nvPr/>
        </p:nvSpPr>
        <p:spPr>
          <a:xfrm>
            <a:off x="3071169" y="4562285"/>
            <a:ext cx="1143000" cy="1118255"/>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2 Coaches</a:t>
            </a:r>
          </a:p>
          <a:p>
            <a:pPr>
              <a:lnSpc>
                <a:spcPts val="2000"/>
              </a:lnSpc>
              <a:buFont typeface="Wingdings" pitchFamily="2" charset="2"/>
              <a:buChar char="ü"/>
            </a:pPr>
            <a:r>
              <a:rPr lang="en-US" sz="1400" b="1" dirty="0">
                <a:solidFill>
                  <a:schemeClr val="tx1">
                    <a:lumMod val="75000"/>
                    <a:lumOff val="25000"/>
                  </a:schemeClr>
                </a:solidFill>
              </a:rPr>
              <a:t>60 Leaders</a:t>
            </a:r>
          </a:p>
        </p:txBody>
      </p:sp>
      <p:sp>
        <p:nvSpPr>
          <p:cNvPr id="48" name="TextBox 47"/>
          <p:cNvSpPr txBox="1"/>
          <p:nvPr/>
        </p:nvSpPr>
        <p:spPr>
          <a:xfrm>
            <a:off x="4095927" y="4379763"/>
            <a:ext cx="1688101" cy="1631216"/>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3 Coaches</a:t>
            </a:r>
          </a:p>
          <a:p>
            <a:pPr>
              <a:lnSpc>
                <a:spcPts val="2000"/>
              </a:lnSpc>
              <a:buFont typeface="Wingdings" pitchFamily="2" charset="2"/>
              <a:buChar char="ü"/>
            </a:pPr>
            <a:r>
              <a:rPr lang="en-US" sz="1400" b="1" dirty="0">
                <a:solidFill>
                  <a:schemeClr val="tx1">
                    <a:lumMod val="75000"/>
                    <a:lumOff val="25000"/>
                  </a:schemeClr>
                </a:solidFill>
              </a:rPr>
              <a:t>60 Leaders</a:t>
            </a:r>
          </a:p>
          <a:p>
            <a:pPr marL="119063" indent="-119063">
              <a:lnSpc>
                <a:spcPts val="2000"/>
              </a:lnSpc>
              <a:buFont typeface="Wingdings" pitchFamily="2" charset="2"/>
              <a:buChar char="ü"/>
            </a:pPr>
            <a:r>
              <a:rPr lang="en-US" sz="1400" b="1" dirty="0">
                <a:solidFill>
                  <a:schemeClr val="tx1">
                    <a:lumMod val="75000"/>
                    <a:lumOff val="25000"/>
                  </a:schemeClr>
                </a:solidFill>
              </a:rPr>
              <a:t>WABC CBC™ Designation Approved</a:t>
            </a:r>
          </a:p>
          <a:p>
            <a:pPr marL="119063" indent="-119063">
              <a:lnSpc>
                <a:spcPts val="2000"/>
              </a:lnSpc>
              <a:buFont typeface="Wingdings" pitchFamily="2" charset="2"/>
              <a:buChar char="ü"/>
            </a:pPr>
            <a:r>
              <a:rPr lang="en-US" sz="1400" b="1" dirty="0">
                <a:solidFill>
                  <a:schemeClr val="tx1">
                    <a:lumMod val="75000"/>
                    <a:lumOff val="25000"/>
                  </a:schemeClr>
                </a:solidFill>
              </a:rPr>
              <a:t>20 CBC™</a:t>
            </a:r>
          </a:p>
        </p:txBody>
      </p:sp>
      <p:sp>
        <p:nvSpPr>
          <p:cNvPr id="49" name="TextBox 48"/>
          <p:cNvSpPr txBox="1"/>
          <p:nvPr/>
        </p:nvSpPr>
        <p:spPr>
          <a:xfrm>
            <a:off x="6305757" y="2005592"/>
            <a:ext cx="1143000" cy="352404"/>
          </a:xfrm>
          <a:prstGeom prst="rect">
            <a:avLst/>
          </a:prstGeom>
          <a:noFill/>
        </p:spPr>
        <p:txBody>
          <a:bodyPr wrap="square" rtlCol="0">
            <a:spAutoFit/>
          </a:bodyPr>
          <a:lstStyle/>
          <a:p>
            <a:pPr algn="ctr">
              <a:lnSpc>
                <a:spcPts val="2000"/>
              </a:lnSpc>
            </a:pPr>
            <a:r>
              <a:rPr lang="en-US" sz="2000" b="1" dirty="0">
                <a:solidFill>
                  <a:schemeClr val="tx1">
                    <a:lumMod val="75000"/>
                    <a:lumOff val="25000"/>
                  </a:schemeClr>
                </a:solidFill>
              </a:rPr>
              <a:t>2013</a:t>
            </a:r>
          </a:p>
        </p:txBody>
      </p:sp>
      <p:grpSp>
        <p:nvGrpSpPr>
          <p:cNvPr id="50" name="Group 71"/>
          <p:cNvGrpSpPr>
            <a:grpSpLocks noChangeAspect="1"/>
          </p:cNvGrpSpPr>
          <p:nvPr/>
        </p:nvGrpSpPr>
        <p:grpSpPr>
          <a:xfrm>
            <a:off x="6561698" y="2539662"/>
            <a:ext cx="759414" cy="789224"/>
            <a:chOff x="6453494" y="2317132"/>
            <a:chExt cx="1969724" cy="2047043"/>
          </a:xfrm>
        </p:grpSpPr>
        <p:sp>
          <p:nvSpPr>
            <p:cNvPr id="51" name="Oval 50"/>
            <p:cNvSpPr/>
            <p:nvPr/>
          </p:nvSpPr>
          <p:spPr>
            <a:xfrm>
              <a:off x="6453494" y="3671628"/>
              <a:ext cx="1969724" cy="692547"/>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6581146" y="2317132"/>
              <a:ext cx="1741714" cy="1741714"/>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rtlCol="0" anchor="ctr"/>
            <a:lstStyle/>
            <a:p>
              <a:pPr algn="ctr"/>
              <a:endParaRPr lang="en-US" kern="0" dirty="0">
                <a:solidFill>
                  <a:sysClr val="window" lastClr="FFFFFF"/>
                </a:solidFill>
                <a:latin typeface="Calibri"/>
              </a:endParaRPr>
            </a:p>
          </p:txBody>
        </p:sp>
        <p:sp>
          <p:nvSpPr>
            <p:cNvPr id="53" name="Oval 52"/>
            <p:cNvSpPr/>
            <p:nvPr/>
          </p:nvSpPr>
          <p:spPr>
            <a:xfrm>
              <a:off x="6766204" y="2374552"/>
              <a:ext cx="1371601" cy="1206005"/>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sp>
        <p:nvSpPr>
          <p:cNvPr id="54" name="TextBox 53"/>
          <p:cNvSpPr txBox="1"/>
          <p:nvPr/>
        </p:nvSpPr>
        <p:spPr>
          <a:xfrm>
            <a:off x="5437577" y="4305804"/>
            <a:ext cx="1143000" cy="1093313"/>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5 Coaches</a:t>
            </a:r>
          </a:p>
          <a:p>
            <a:pPr>
              <a:lnSpc>
                <a:spcPts val="2000"/>
              </a:lnSpc>
              <a:buFont typeface="Wingdings" pitchFamily="2" charset="2"/>
              <a:buChar char="ü"/>
            </a:pPr>
            <a:r>
              <a:rPr lang="en-US" sz="1400" b="1" dirty="0">
                <a:solidFill>
                  <a:schemeClr val="tx1">
                    <a:lumMod val="75000"/>
                    <a:lumOff val="25000"/>
                  </a:schemeClr>
                </a:solidFill>
              </a:rPr>
              <a:t>100 Leaders</a:t>
            </a:r>
          </a:p>
        </p:txBody>
      </p:sp>
      <p:sp>
        <p:nvSpPr>
          <p:cNvPr id="55" name="TextBox 54"/>
          <p:cNvSpPr txBox="1"/>
          <p:nvPr/>
        </p:nvSpPr>
        <p:spPr>
          <a:xfrm>
            <a:off x="6476955" y="4130215"/>
            <a:ext cx="1329511" cy="861774"/>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6 Coaches</a:t>
            </a:r>
          </a:p>
          <a:p>
            <a:pPr>
              <a:lnSpc>
                <a:spcPts val="2000"/>
              </a:lnSpc>
              <a:buFont typeface="Wingdings" pitchFamily="2" charset="2"/>
              <a:buChar char="ü"/>
            </a:pPr>
            <a:r>
              <a:rPr lang="en-US" sz="1400" b="1" dirty="0">
                <a:solidFill>
                  <a:schemeClr val="tx1">
                    <a:lumMod val="75000"/>
                    <a:lumOff val="25000"/>
                  </a:schemeClr>
                </a:solidFill>
              </a:rPr>
              <a:t>120 Leaders</a:t>
            </a:r>
          </a:p>
        </p:txBody>
      </p:sp>
      <p:sp>
        <p:nvSpPr>
          <p:cNvPr id="56" name="TextBox 55"/>
          <p:cNvSpPr txBox="1"/>
          <p:nvPr/>
        </p:nvSpPr>
        <p:spPr>
          <a:xfrm>
            <a:off x="7619955" y="3926178"/>
            <a:ext cx="1143941" cy="1093313"/>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8 Coaches</a:t>
            </a:r>
          </a:p>
          <a:p>
            <a:pPr>
              <a:lnSpc>
                <a:spcPts val="2000"/>
              </a:lnSpc>
              <a:buFont typeface="Wingdings" pitchFamily="2" charset="2"/>
              <a:buChar char="ü"/>
            </a:pPr>
            <a:r>
              <a:rPr lang="en-US" sz="1400" b="1" dirty="0">
                <a:solidFill>
                  <a:schemeClr val="tx1">
                    <a:lumMod val="75000"/>
                    <a:lumOff val="25000"/>
                  </a:schemeClr>
                </a:solidFill>
              </a:rPr>
              <a:t>185 Leaders</a:t>
            </a:r>
          </a:p>
        </p:txBody>
      </p:sp>
      <p:sp>
        <p:nvSpPr>
          <p:cNvPr id="57" name="TextBox 56"/>
          <p:cNvSpPr txBox="1"/>
          <p:nvPr/>
        </p:nvSpPr>
        <p:spPr>
          <a:xfrm>
            <a:off x="8601549" y="3806744"/>
            <a:ext cx="2034184" cy="2119234"/>
          </a:xfrm>
          <a:prstGeom prst="rect">
            <a:avLst/>
          </a:prstGeom>
          <a:noFill/>
        </p:spPr>
        <p:txBody>
          <a:bodyPr wrap="square" rtlCol="0">
            <a:spAutoFit/>
          </a:bodyPr>
          <a:lstStyle/>
          <a:p>
            <a:pPr>
              <a:lnSpc>
                <a:spcPts val="2000"/>
              </a:lnSpc>
              <a:buFont typeface="Wingdings" pitchFamily="2" charset="2"/>
              <a:buChar char="ü"/>
            </a:pPr>
            <a:r>
              <a:rPr lang="en-US" sz="1400" b="1" dirty="0">
                <a:solidFill>
                  <a:schemeClr val="tx1">
                    <a:lumMod val="75000"/>
                    <a:lumOff val="25000"/>
                  </a:schemeClr>
                </a:solidFill>
              </a:rPr>
              <a:t>9 Coaches</a:t>
            </a:r>
          </a:p>
          <a:p>
            <a:pPr>
              <a:lnSpc>
                <a:spcPts val="2000"/>
              </a:lnSpc>
              <a:buFont typeface="Wingdings" pitchFamily="2" charset="2"/>
              <a:buChar char="ü"/>
            </a:pPr>
            <a:r>
              <a:rPr lang="en-US" sz="1400" b="1" dirty="0">
                <a:solidFill>
                  <a:schemeClr val="tx1">
                    <a:lumMod val="75000"/>
                    <a:lumOff val="25000"/>
                  </a:schemeClr>
                </a:solidFill>
              </a:rPr>
              <a:t>250 Leaders</a:t>
            </a:r>
          </a:p>
          <a:p>
            <a:pPr>
              <a:lnSpc>
                <a:spcPts val="2000"/>
              </a:lnSpc>
              <a:buFont typeface="Wingdings" pitchFamily="2" charset="2"/>
              <a:buChar char="ü"/>
            </a:pPr>
            <a:r>
              <a:rPr lang="en-US" sz="1400" b="1" dirty="0">
                <a:solidFill>
                  <a:schemeClr val="tx1">
                    <a:lumMod val="75000"/>
                    <a:lumOff val="25000"/>
                  </a:schemeClr>
                </a:solidFill>
              </a:rPr>
              <a:t>150 Leaders </a:t>
            </a:r>
            <a:br>
              <a:rPr lang="en-US" sz="1400" b="1" dirty="0">
                <a:solidFill>
                  <a:schemeClr val="tx1">
                    <a:lumMod val="75000"/>
                    <a:lumOff val="25000"/>
                  </a:schemeClr>
                </a:solidFill>
              </a:rPr>
            </a:br>
            <a:r>
              <a:rPr lang="en-US" sz="1400" b="1" dirty="0">
                <a:solidFill>
                  <a:schemeClr val="tx1">
                    <a:lumMod val="75000"/>
                    <a:lumOff val="25000"/>
                  </a:schemeClr>
                </a:solidFill>
              </a:rPr>
              <a:t>   CBC™</a:t>
            </a:r>
          </a:p>
          <a:p>
            <a:pPr>
              <a:lnSpc>
                <a:spcPts val="2000"/>
              </a:lnSpc>
              <a:buFont typeface="Wingdings" pitchFamily="2" charset="2"/>
              <a:buChar char="ü"/>
            </a:pPr>
            <a:r>
              <a:rPr lang="en-US" sz="1400" b="1" dirty="0">
                <a:solidFill>
                  <a:schemeClr val="tx1">
                    <a:lumMod val="75000"/>
                    <a:lumOff val="25000"/>
                  </a:schemeClr>
                </a:solidFill>
              </a:rPr>
              <a:t>100 Leaders</a:t>
            </a:r>
            <a:br>
              <a:rPr lang="en-US" sz="1400" b="1" dirty="0">
                <a:solidFill>
                  <a:schemeClr val="tx1">
                    <a:lumMod val="75000"/>
                    <a:lumOff val="25000"/>
                  </a:schemeClr>
                </a:solidFill>
              </a:rPr>
            </a:br>
            <a:r>
              <a:rPr lang="en-US" sz="1400" b="1" dirty="0">
                <a:solidFill>
                  <a:schemeClr val="tx1">
                    <a:lumMod val="75000"/>
                    <a:lumOff val="25000"/>
                  </a:schemeClr>
                </a:solidFill>
              </a:rPr>
              <a:t>    RCC™   </a:t>
            </a:r>
          </a:p>
          <a:p>
            <a:pPr marL="171450" indent="-171450">
              <a:lnSpc>
                <a:spcPts val="2000"/>
              </a:lnSpc>
              <a:buFont typeface="Wingdings" pitchFamily="2" charset="2"/>
              <a:buChar char="ü"/>
            </a:pPr>
            <a:r>
              <a:rPr lang="en-US" sz="1400" b="1" dirty="0">
                <a:solidFill>
                  <a:schemeClr val="tx1">
                    <a:lumMod val="75000"/>
                    <a:lumOff val="25000"/>
                  </a:schemeClr>
                </a:solidFill>
              </a:rPr>
              <a:t>25 Leaders CMBC™</a:t>
            </a:r>
          </a:p>
        </p:txBody>
      </p:sp>
    </p:spTree>
    <p:extLst>
      <p:ext uri="{BB962C8B-B14F-4D97-AF65-F5344CB8AC3E}">
        <p14:creationId xmlns:p14="http://schemas.microsoft.com/office/powerpoint/2010/main" val="2443107543"/>
      </p:ext>
    </p:extLst>
  </p:cSld>
  <p:clrMapOvr>
    <a:masterClrMapping/>
  </p:clrMapOvr>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1624</Words>
  <Application>Microsoft Macintosh PowerPoint</Application>
  <PresentationFormat>Custom</PresentationFormat>
  <Paragraphs>355</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Sheer Green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KPIs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2017-08-30T22:13:47Z</dcterms:created>
  <dcterms:modified xsi:type="dcterms:W3CDTF">2019-04-14T09:50:41Z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