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17"/>
  </p:notesMasterIdLst>
  <p:sldIdLst>
    <p:sldId id="256" r:id="rId2"/>
    <p:sldId id="265" r:id="rId3"/>
    <p:sldId id="266" r:id="rId4"/>
    <p:sldId id="267" r:id="rId5"/>
    <p:sldId id="259" r:id="rId6"/>
    <p:sldId id="260" r:id="rId7"/>
    <p:sldId id="263" r:id="rId8"/>
    <p:sldId id="270" r:id="rId9"/>
    <p:sldId id="261" r:id="rId10"/>
    <p:sldId id="384" r:id="rId11"/>
    <p:sldId id="268" r:id="rId12"/>
    <p:sldId id="262" r:id="rId13"/>
    <p:sldId id="386" r:id="rId14"/>
    <p:sldId id="264" r:id="rId15"/>
    <p:sldId id="385" r:id="rId16"/>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E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97"/>
  </p:normalViewPr>
  <p:slideViewPr>
    <p:cSldViewPr snapToGrid="0" snapToObjects="1">
      <p:cViewPr varScale="1">
        <p:scale>
          <a:sx n="109" d="100"/>
          <a:sy n="109" d="100"/>
        </p:scale>
        <p:origin x="680"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FAE6C-CEA9-46CD-8927-19375EA23E78}" type="datetimeFigureOut">
              <a:rPr lang="en-US" smtClean="0"/>
              <a:t>6/17/22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211C6-A394-4FCC-BB54-C33BEFD634CC}" type="slidenum">
              <a:rPr lang="en-US" smtClean="0"/>
              <a:t>‹#›</a:t>
            </a:fld>
            <a:endParaRPr lang="en-US"/>
          </a:p>
        </p:txBody>
      </p:sp>
    </p:spTree>
    <p:extLst>
      <p:ext uri="{BB962C8B-B14F-4D97-AF65-F5344CB8AC3E}">
        <p14:creationId xmlns:p14="http://schemas.microsoft.com/office/powerpoint/2010/main" val="42526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0D7F88D-D52D-AA08-95DD-31057D3E6516}"/>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F5A12533-3DAC-34B8-D8DA-BBF2DE104D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Check with Bob if I should expand these or just have this slide and discuss at the presentation</a:t>
            </a:r>
          </a:p>
        </p:txBody>
      </p:sp>
      <p:sp>
        <p:nvSpPr>
          <p:cNvPr id="19460" name="Slide Number Placeholder 3">
            <a:extLst>
              <a:ext uri="{FF2B5EF4-FFF2-40B4-BE49-F238E27FC236}">
                <a16:creationId xmlns:a16="http://schemas.microsoft.com/office/drawing/2014/main" id="{2B2D96F4-40D7-2C0B-0B78-68A77150D3D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3D2C2D-33BE-422A-BCE2-3F7B54564A24}" type="slidenum">
              <a:rPr lang="en-GB" altLang="en-US" sz="1200" smtClean="0"/>
              <a:pPr/>
              <a:t>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95D3CBD-4F79-BD97-FA29-B61535516CF4}"/>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34D458BF-BBE2-3E0D-1A7B-2E1C6C751A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I should discuss this with Bob to understand how to position our arguments here. </a:t>
            </a:r>
          </a:p>
        </p:txBody>
      </p:sp>
      <p:sp>
        <p:nvSpPr>
          <p:cNvPr id="13316" name="Slide Number Placeholder 3">
            <a:extLst>
              <a:ext uri="{FF2B5EF4-FFF2-40B4-BE49-F238E27FC236}">
                <a16:creationId xmlns:a16="http://schemas.microsoft.com/office/drawing/2014/main" id="{B34B16BF-69DB-A8BD-68F7-CA1FF35712D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EA6AF3-4409-4D88-BCE4-A31292E11439}" type="slidenum">
              <a:rPr lang="en-GB" altLang="en-US" sz="1200" smtClean="0"/>
              <a:pPr/>
              <a:t>10</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7CE0001A-B782-47C9-9C66-C3A229515191}" type="datetime1">
              <a:rPr lang="en-US" smtClean="0"/>
              <a:t>6/17/22</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8232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A302E7F6-EE10-4BEA-A587-EC7B53A0B16D}" type="datetime1">
              <a:rPr lang="en-US" smtClean="0"/>
              <a:t>6/17/22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91185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6B429569-8724-4C2A-A035-00CEBC19C006}" type="datetime1">
              <a:rPr lang="en-US" smtClean="0"/>
              <a:t>6/17/22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4893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0A935477-6B8E-4CCA-A4FC-77827747AB54}" type="datetime1">
              <a:rPr lang="en-US" smtClean="0"/>
              <a:t>6/17/22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71712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62B3A3E6-7F7B-4B91-AC46-03F3B7483102}" type="datetime1">
              <a:rPr lang="en-US" smtClean="0"/>
              <a:t>6/17/22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1649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0427811-61D8-4D82-BD75-DC0CEE480042}" type="datetime1">
              <a:rPr lang="en-US" smtClean="0"/>
              <a:t>6/17/22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0380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FF7FC95C-3A75-4177-98F0-1F5A23984939}" type="datetime1">
              <a:rPr lang="en-US" smtClean="0"/>
              <a:t>6/17/22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6786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C0DBAEF-EA72-4A4E-B17C-CB3E792E2E94}" type="datetime1">
              <a:rPr lang="en-US" smtClean="0"/>
              <a:t>6/17/22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7695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55B7574-23A2-4220-B324-34596AA72975}" type="datetime1">
              <a:rPr lang="en-US" smtClean="0"/>
              <a:t>6/17/22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2395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56A63D55-6891-49DC-A403-CA30C502ADA6}" type="datetime1">
              <a:rPr lang="en-US" smtClean="0"/>
              <a:t>6/17/22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52059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0EDC1F41-0ED8-46AC-A19C-241766696BD8}" type="datetime1">
              <a:rPr lang="en-US" smtClean="0"/>
              <a:t>6/17/22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r>
              <a:rPr lang="en-US"/>
              <a:t>Rajasinghe, D., Garvey, B., Smith, W-A., Burt, S., Barosa-Pereira, A., Clutterbuck, D. &amp; Zoltán, C., Griffin, E. </a:t>
            </a:r>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5379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B33A260F-FF62-4EBB-9662-81C301643EF2}" type="datetime1">
              <a:rPr lang="en-US" smtClean="0"/>
              <a:t>6/17/22</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r>
              <a:rPr lang="en-US">
                <a:solidFill>
                  <a:schemeClr val="tx1"/>
                </a:solidFill>
              </a:rPr>
              <a:t>Rajasinghe, D., Garvey, B., Smith, W-A., Burt, S., Barosa-Pereira, A., Clutterbuck, D. &amp; Zoltán, C., Griffin, E. </a:t>
            </a: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2141623363"/>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1" r:id="rId7"/>
    <p:sldLayoutId id="2147483742" r:id="rId8"/>
    <p:sldLayoutId id="2147483740" r:id="rId9"/>
    <p:sldLayoutId id="2147483749" r:id="rId10"/>
    <p:sldLayoutId id="2147483750" r:id="rId11"/>
  </p:sldLayoutIdLst>
  <p:hf sldNum="0" hd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24384/000537" TargetMode="External"/><Relationship Id="rId2" Type="http://schemas.openxmlformats.org/officeDocument/2006/relationships/hyperlink" Target="https://coachingsupervisionacademy.com/mt-content/uploads/2019/11/clutterbuck_coaching_maturity.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merald.com/insight/search?q=Chinthaka%20Aluthgama-Baduge" TargetMode="External"/><Relationship Id="rId2" Type="http://schemas.openxmlformats.org/officeDocument/2006/relationships/hyperlink" Target="https://www.emerald.com/insight/search?q=Duminda%20Rajasinghe" TargetMode="External"/><Relationship Id="rId1" Type="http://schemas.openxmlformats.org/officeDocument/2006/relationships/slideLayout" Target="../slideLayouts/slideLayout2.xml"/><Relationship Id="rId5" Type="http://schemas.openxmlformats.org/officeDocument/2006/relationships/hyperlink" Target="https://doi.org/10.1007/978-3-030-52459-3_6" TargetMode="External"/><Relationship Id="rId4" Type="http://schemas.openxmlformats.org/officeDocument/2006/relationships/hyperlink" Target="https://www.emerald.com/insight/publication/issn/1355-255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9" name="Rectangle 18">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460C4947-37DF-514B-BE13-02C382BA9E13}"/>
              </a:ext>
            </a:extLst>
          </p:cNvPr>
          <p:cNvSpPr>
            <a:spLocks noGrp="1"/>
          </p:cNvSpPr>
          <p:nvPr>
            <p:ph type="ctrTitle"/>
          </p:nvPr>
        </p:nvSpPr>
        <p:spPr>
          <a:xfrm>
            <a:off x="777240" y="1122363"/>
            <a:ext cx="4347082" cy="2387600"/>
          </a:xfrm>
        </p:spPr>
        <p:txBody>
          <a:bodyPr>
            <a:normAutofit/>
          </a:bodyPr>
          <a:lstStyle/>
          <a:p>
            <a:pPr algn="l"/>
            <a:r>
              <a:rPr lang="en-FR" sz="3800" dirty="0"/>
              <a:t>The Becoming of a Coach: Narratives of Learning and Development</a:t>
            </a:r>
          </a:p>
        </p:txBody>
      </p:sp>
      <p:sp>
        <p:nvSpPr>
          <p:cNvPr id="3" name="Subtitle 2">
            <a:extLst>
              <a:ext uri="{FF2B5EF4-FFF2-40B4-BE49-F238E27FC236}">
                <a16:creationId xmlns:a16="http://schemas.microsoft.com/office/drawing/2014/main" id="{877395B1-D73A-BD4D-9B05-BCF00313F1AA}"/>
              </a:ext>
            </a:extLst>
          </p:cNvPr>
          <p:cNvSpPr>
            <a:spLocks noGrp="1"/>
          </p:cNvSpPr>
          <p:nvPr>
            <p:ph type="subTitle" idx="1"/>
          </p:nvPr>
        </p:nvSpPr>
        <p:spPr>
          <a:xfrm>
            <a:off x="777240" y="3602038"/>
            <a:ext cx="4347082" cy="1655762"/>
          </a:xfrm>
        </p:spPr>
        <p:txBody>
          <a:bodyPr>
            <a:normAutofit/>
          </a:bodyPr>
          <a:lstStyle/>
          <a:p>
            <a:pPr algn="l"/>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lgn="l"/>
            <a:endParaRPr lang="en-FR" dirty="0"/>
          </a:p>
        </p:txBody>
      </p:sp>
      <p:sp>
        <p:nvSpPr>
          <p:cNvPr id="21" name="Rectangle 20">
            <a:extLst>
              <a:ext uri="{FF2B5EF4-FFF2-40B4-BE49-F238E27FC236}">
                <a16:creationId xmlns:a16="http://schemas.microsoft.com/office/drawing/2014/main" id="{421A1E60-9477-4E7A-A6B2-63B329C81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t on top of a computer&#10;&#10;Description automatically generated">
            <a:extLst>
              <a:ext uri="{FF2B5EF4-FFF2-40B4-BE49-F238E27FC236}">
                <a16:creationId xmlns:a16="http://schemas.microsoft.com/office/drawing/2014/main" id="{08FF3649-567A-424D-AB15-C073F7370804}"/>
              </a:ext>
            </a:extLst>
          </p:cNvPr>
          <p:cNvPicPr>
            <a:picLocks noChangeAspect="1"/>
          </p:cNvPicPr>
          <p:nvPr/>
        </p:nvPicPr>
        <p:blipFill rotWithShape="1">
          <a:blip r:embed="rId2"/>
          <a:srcRect l="4904" r="7239" b="3835"/>
          <a:stretch/>
        </p:blipFill>
        <p:spPr>
          <a:xfrm>
            <a:off x="5821119" y="1407886"/>
            <a:ext cx="5888959" cy="3849914"/>
          </a:xfrm>
          <a:prstGeom prst="rect">
            <a:avLst/>
          </a:prstGeom>
        </p:spPr>
      </p:pic>
      <p:sp>
        <p:nvSpPr>
          <p:cNvPr id="9" name="Footer Placeholder 3">
            <a:extLst>
              <a:ext uri="{FF2B5EF4-FFF2-40B4-BE49-F238E27FC236}">
                <a16:creationId xmlns:a16="http://schemas.microsoft.com/office/drawing/2014/main" id="{7D86B058-64D2-52A1-637A-A0F4BE8E9DF8}"/>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extLst>
      <p:ext uri="{BB962C8B-B14F-4D97-AF65-F5344CB8AC3E}">
        <p14:creationId xmlns:p14="http://schemas.microsoft.com/office/powerpoint/2010/main" val="90049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C828F94-6D61-4417-4447-B0D15EB715D1}"/>
              </a:ext>
            </a:extLst>
          </p:cNvPr>
          <p:cNvSpPr>
            <a:spLocks noGrp="1"/>
          </p:cNvSpPr>
          <p:nvPr>
            <p:ph type="title"/>
          </p:nvPr>
        </p:nvSpPr>
        <p:spPr/>
        <p:txBody>
          <a:bodyPr/>
          <a:lstStyle/>
          <a:p>
            <a:r>
              <a:rPr lang="en-GB" altLang="en-US" b="1"/>
              <a:t>Coach Development</a:t>
            </a:r>
          </a:p>
        </p:txBody>
      </p:sp>
      <p:sp>
        <p:nvSpPr>
          <p:cNvPr id="3" name="Content Placeholder 2">
            <a:extLst>
              <a:ext uri="{FF2B5EF4-FFF2-40B4-BE49-F238E27FC236}">
                <a16:creationId xmlns:a16="http://schemas.microsoft.com/office/drawing/2014/main" id="{91D077A2-BAEB-9161-078E-DCDB652192E4}"/>
              </a:ext>
            </a:extLst>
          </p:cNvPr>
          <p:cNvSpPr>
            <a:spLocks noGrp="1"/>
          </p:cNvSpPr>
          <p:nvPr>
            <p:ph idx="1"/>
          </p:nvPr>
        </p:nvSpPr>
        <p:spPr/>
        <p:txBody>
          <a:bodyPr>
            <a:normAutofit/>
          </a:bodyPr>
          <a:lstStyle/>
          <a:p>
            <a:pPr>
              <a:defRPr/>
            </a:pPr>
            <a:r>
              <a:rPr lang="en-GB" sz="2400" dirty="0"/>
              <a:t>Learn by doing </a:t>
            </a:r>
          </a:p>
          <a:p>
            <a:pPr>
              <a:defRPr/>
            </a:pPr>
            <a:r>
              <a:rPr lang="en-GB" sz="2400" dirty="0"/>
              <a:t>Learning emergent </a:t>
            </a:r>
          </a:p>
          <a:p>
            <a:pPr>
              <a:defRPr/>
            </a:pPr>
            <a:r>
              <a:rPr lang="en-GB" sz="2400" dirty="0"/>
              <a:t>Experience of the relationships - learning from clients</a:t>
            </a:r>
          </a:p>
          <a:p>
            <a:pPr>
              <a:defRPr/>
            </a:pPr>
            <a:r>
              <a:rPr lang="en-GB" sz="2400" dirty="0"/>
              <a:t>Reflection and reflexivity</a:t>
            </a:r>
          </a:p>
          <a:p>
            <a:pPr>
              <a:defRPr/>
            </a:pPr>
            <a:r>
              <a:rPr lang="en-GB" sz="2400" dirty="0"/>
              <a:t>Tolerate tensions and reflect on them</a:t>
            </a:r>
          </a:p>
          <a:p>
            <a:pPr>
              <a:defRPr/>
            </a:pPr>
            <a:r>
              <a:rPr lang="en-GB" sz="2400" dirty="0"/>
              <a:t>Self-development important</a:t>
            </a:r>
          </a:p>
          <a:p>
            <a:pPr marL="0" indent="0">
              <a:buNone/>
              <a:defRPr/>
            </a:pPr>
            <a:endParaRPr lang="en-GB" sz="1875" dirty="0"/>
          </a:p>
        </p:txBody>
      </p:sp>
      <p:sp>
        <p:nvSpPr>
          <p:cNvPr id="5" name="Footer Placeholder 3">
            <a:extLst>
              <a:ext uri="{FF2B5EF4-FFF2-40B4-BE49-F238E27FC236}">
                <a16:creationId xmlns:a16="http://schemas.microsoft.com/office/drawing/2014/main" id="{EC48C59C-C017-2DDF-0434-39A5B045A4F0}"/>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A42A699-6A1D-7D91-93DD-703FBA34A902}"/>
              </a:ext>
            </a:extLst>
          </p:cNvPr>
          <p:cNvSpPr>
            <a:spLocks noGrp="1"/>
          </p:cNvSpPr>
          <p:nvPr>
            <p:ph type="title"/>
          </p:nvPr>
        </p:nvSpPr>
        <p:spPr/>
        <p:txBody>
          <a:bodyPr/>
          <a:lstStyle/>
          <a:p>
            <a:r>
              <a:rPr lang="en-GB" altLang="en-US" b="1"/>
              <a:t>Conclusion</a:t>
            </a:r>
          </a:p>
        </p:txBody>
      </p:sp>
      <p:sp>
        <p:nvSpPr>
          <p:cNvPr id="3" name="Content Placeholder 2">
            <a:extLst>
              <a:ext uri="{FF2B5EF4-FFF2-40B4-BE49-F238E27FC236}">
                <a16:creationId xmlns:a16="http://schemas.microsoft.com/office/drawing/2014/main" id="{6C8AA204-9452-B244-D135-9CF059518071}"/>
              </a:ext>
            </a:extLst>
          </p:cNvPr>
          <p:cNvSpPr>
            <a:spLocks noGrp="1"/>
          </p:cNvSpPr>
          <p:nvPr>
            <p:ph idx="1"/>
          </p:nvPr>
        </p:nvSpPr>
        <p:spPr/>
        <p:txBody>
          <a:bodyPr/>
          <a:lstStyle/>
          <a:p>
            <a:pPr marL="0" indent="0">
              <a:buNone/>
              <a:defRPr/>
            </a:pPr>
            <a:endParaRPr lang="en-US" sz="135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defRPr/>
            </a:pPr>
            <a:r>
              <a:rPr lang="en-US" sz="2400" dirty="0">
                <a:ea typeface="Times New Roman" panose="02020603050405020304" pitchFamily="18" charset="0"/>
                <a:cs typeface="Arial" panose="020B0604020202020204" pitchFamily="34" charset="0"/>
              </a:rPr>
              <a:t>Maturity not a destination, not staged not an arrival</a:t>
            </a:r>
          </a:p>
          <a:p>
            <a:pPr>
              <a:defRPr/>
            </a:pPr>
            <a:r>
              <a:rPr lang="en-US" sz="2400" dirty="0">
                <a:ea typeface="Times New Roman" panose="02020603050405020304" pitchFamily="18" charset="0"/>
                <a:cs typeface="Arial" panose="020B0604020202020204" pitchFamily="34" charset="0"/>
              </a:rPr>
              <a:t>Continuous process of ongoing development – many variations</a:t>
            </a:r>
          </a:p>
          <a:p>
            <a:pPr>
              <a:defRPr/>
            </a:pPr>
            <a:r>
              <a:rPr lang="en-US" sz="2400" dirty="0">
                <a:ea typeface="Times New Roman" panose="02020603050405020304" pitchFamily="18" charset="0"/>
                <a:cs typeface="Arial" panose="020B0604020202020204" pitchFamily="34" charset="0"/>
              </a:rPr>
              <a:t>Development is messy </a:t>
            </a:r>
          </a:p>
          <a:p>
            <a:pPr>
              <a:defRPr/>
            </a:pPr>
            <a:r>
              <a:rPr lang="en-US" sz="2400" dirty="0">
                <a:ea typeface="Times New Roman" panose="02020603050405020304" pitchFamily="18" charset="0"/>
                <a:cs typeface="Arial" panose="020B0604020202020204" pitchFamily="34" charset="0"/>
              </a:rPr>
              <a:t>Experienced coach always in a state of becoming</a:t>
            </a:r>
            <a:endParaRPr lang="en-GB" sz="2400" dirty="0">
              <a:ea typeface="Calibri" panose="020F0502020204030204" pitchFamily="34" charset="0"/>
              <a:cs typeface="Arial" panose="020B0604020202020204" pitchFamily="34" charset="0"/>
            </a:endParaRPr>
          </a:p>
          <a:p>
            <a:pPr>
              <a:defRPr/>
            </a:pPr>
            <a:endParaRPr lang="en-GB" dirty="0"/>
          </a:p>
        </p:txBody>
      </p:sp>
      <p:sp>
        <p:nvSpPr>
          <p:cNvPr id="5" name="Footer Placeholder 3">
            <a:extLst>
              <a:ext uri="{FF2B5EF4-FFF2-40B4-BE49-F238E27FC236}">
                <a16:creationId xmlns:a16="http://schemas.microsoft.com/office/drawing/2014/main" id="{D34FAF89-DE6D-4035-5067-C2DFE84EC02E}"/>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04B2E7B-13FA-9175-7841-6C15875A1D7C}"/>
              </a:ext>
            </a:extLst>
          </p:cNvPr>
          <p:cNvSpPr>
            <a:spLocks noGrp="1"/>
          </p:cNvSpPr>
          <p:nvPr>
            <p:ph type="title"/>
          </p:nvPr>
        </p:nvSpPr>
        <p:spPr>
          <a:xfrm>
            <a:off x="849854" y="908050"/>
            <a:ext cx="9360946" cy="1143000"/>
          </a:xfrm>
        </p:spPr>
        <p:txBody>
          <a:bodyPr>
            <a:normAutofit fontScale="90000"/>
          </a:bodyPr>
          <a:lstStyle/>
          <a:p>
            <a:r>
              <a:rPr lang="en-GB" altLang="en-US" b="1" dirty="0"/>
              <a:t>Practical and Theoretical Implications</a:t>
            </a:r>
          </a:p>
        </p:txBody>
      </p:sp>
      <p:sp>
        <p:nvSpPr>
          <p:cNvPr id="3" name="Content Placeholder 2">
            <a:extLst>
              <a:ext uri="{FF2B5EF4-FFF2-40B4-BE49-F238E27FC236}">
                <a16:creationId xmlns:a16="http://schemas.microsoft.com/office/drawing/2014/main" id="{40406D59-0E5E-D8BB-3C11-B8511FEE0B42}"/>
              </a:ext>
            </a:extLst>
          </p:cNvPr>
          <p:cNvSpPr>
            <a:spLocks noGrp="1"/>
          </p:cNvSpPr>
          <p:nvPr>
            <p:ph idx="1"/>
          </p:nvPr>
        </p:nvSpPr>
        <p:spPr>
          <a:xfrm>
            <a:off x="849854" y="2468564"/>
            <a:ext cx="9360946" cy="4389437"/>
          </a:xfrm>
        </p:spPr>
        <p:txBody>
          <a:bodyPr/>
          <a:lstStyle/>
          <a:p>
            <a:pPr>
              <a:defRPr/>
            </a:pPr>
            <a:r>
              <a:rPr lang="en-US" sz="2800" dirty="0">
                <a:ea typeface="Times New Roman" panose="02020603050405020304" pitchFamily="18" charset="0"/>
              </a:rPr>
              <a:t>Competencies let go or held lightly</a:t>
            </a:r>
          </a:p>
          <a:p>
            <a:pPr>
              <a:defRPr/>
            </a:pPr>
            <a:r>
              <a:rPr lang="en-US" sz="2800" dirty="0">
                <a:ea typeface="Times New Roman" panose="02020603050405020304" pitchFamily="18" charset="0"/>
              </a:rPr>
              <a:t>Serendipitous learning some formal some informal</a:t>
            </a:r>
          </a:p>
          <a:p>
            <a:pPr>
              <a:defRPr/>
            </a:pPr>
            <a:r>
              <a:rPr lang="en-US" sz="2800" dirty="0">
                <a:ea typeface="Times New Roman" panose="02020603050405020304" pitchFamily="18" charset="0"/>
              </a:rPr>
              <a:t>Staged learning not serve needs</a:t>
            </a:r>
          </a:p>
          <a:p>
            <a:pPr>
              <a:defRPr/>
            </a:pPr>
            <a:r>
              <a:rPr lang="en-US" sz="2800" dirty="0">
                <a:ea typeface="Times New Roman" panose="02020603050405020304" pitchFamily="18" charset="0"/>
              </a:rPr>
              <a:t>Ethics  - more research is needed</a:t>
            </a:r>
          </a:p>
          <a:p>
            <a:pPr>
              <a:defRPr/>
            </a:pPr>
            <a:endParaRPr lang="en-US" sz="1350" dirty="0">
              <a:solidFill>
                <a:srgbClr val="000000"/>
              </a:solidFill>
              <a:latin typeface="Times New Roman" panose="02020603050405020304" pitchFamily="18" charset="0"/>
              <a:ea typeface="Times New Roman" panose="02020603050405020304" pitchFamily="18" charset="0"/>
            </a:endParaRPr>
          </a:p>
        </p:txBody>
      </p:sp>
      <p:sp>
        <p:nvSpPr>
          <p:cNvPr id="5" name="Footer Placeholder 3">
            <a:extLst>
              <a:ext uri="{FF2B5EF4-FFF2-40B4-BE49-F238E27FC236}">
                <a16:creationId xmlns:a16="http://schemas.microsoft.com/office/drawing/2014/main" id="{C20AE096-7A0F-B7F6-DDF7-084D45B0920B}"/>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2609-CBAC-C098-D16F-5AAAB74A4871}"/>
              </a:ext>
            </a:extLst>
          </p:cNvPr>
          <p:cNvSpPr>
            <a:spLocks noGrp="1"/>
          </p:cNvSpPr>
          <p:nvPr>
            <p:ph type="title"/>
          </p:nvPr>
        </p:nvSpPr>
        <p:spPr/>
        <p:txBody>
          <a:bodyPr/>
          <a:lstStyle/>
          <a:p>
            <a:pPr algn="ctr"/>
            <a:r>
              <a:rPr lang="en-GB" dirty="0"/>
              <a:t>Thank you! </a:t>
            </a:r>
            <a:endParaRPr lang="en-US" dirty="0"/>
          </a:p>
        </p:txBody>
      </p:sp>
      <p:pic>
        <p:nvPicPr>
          <p:cNvPr id="5" name="Content Placeholder 4">
            <a:extLst>
              <a:ext uri="{FF2B5EF4-FFF2-40B4-BE49-F238E27FC236}">
                <a16:creationId xmlns:a16="http://schemas.microsoft.com/office/drawing/2014/main" id="{62F1B112-4996-9EFA-3CAF-B7FB67736629}"/>
              </a:ext>
            </a:extLst>
          </p:cNvPr>
          <p:cNvPicPr>
            <a:picLocks noGrp="1" noChangeAspect="1"/>
          </p:cNvPicPr>
          <p:nvPr>
            <p:ph idx="1"/>
          </p:nvPr>
        </p:nvPicPr>
        <p:blipFill>
          <a:blip r:embed="rId2"/>
          <a:stretch>
            <a:fillRect/>
          </a:stretch>
        </p:blipFill>
        <p:spPr>
          <a:xfrm>
            <a:off x="3068377" y="1387461"/>
            <a:ext cx="6516222" cy="4887167"/>
          </a:xfrm>
          <a:prstGeom prst="rect">
            <a:avLst/>
          </a:prstGeom>
        </p:spPr>
      </p:pic>
      <p:sp>
        <p:nvSpPr>
          <p:cNvPr id="6" name="Footer Placeholder 3">
            <a:extLst>
              <a:ext uri="{FF2B5EF4-FFF2-40B4-BE49-F238E27FC236}">
                <a16:creationId xmlns:a16="http://schemas.microsoft.com/office/drawing/2014/main" id="{67A13DD6-F197-150A-614C-ED157535E866}"/>
              </a:ext>
            </a:extLst>
          </p:cNvPr>
          <p:cNvSpPr>
            <a:spLocks noGrp="1"/>
          </p:cNvSpPr>
          <p:nvPr>
            <p:ph type="ftr" sz="quarter" idx="11"/>
          </p:nvPr>
        </p:nvSpPr>
        <p:spPr>
          <a:xfrm>
            <a:off x="3477877" y="6274628"/>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extLst>
      <p:ext uri="{BB962C8B-B14F-4D97-AF65-F5344CB8AC3E}">
        <p14:creationId xmlns:p14="http://schemas.microsoft.com/office/powerpoint/2010/main" val="256875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5DD2517-5DAA-BE37-E7E1-A11CEFBBB8A3}"/>
              </a:ext>
            </a:extLst>
          </p:cNvPr>
          <p:cNvSpPr>
            <a:spLocks noGrp="1"/>
          </p:cNvSpPr>
          <p:nvPr>
            <p:ph type="title"/>
          </p:nvPr>
        </p:nvSpPr>
        <p:spPr/>
        <p:txBody>
          <a:bodyPr/>
          <a:lstStyle/>
          <a:p>
            <a:r>
              <a:rPr lang="en-GB" altLang="en-US" b="1"/>
              <a:t>References</a:t>
            </a:r>
          </a:p>
        </p:txBody>
      </p:sp>
      <p:sp>
        <p:nvSpPr>
          <p:cNvPr id="3" name="Content Placeholder 2">
            <a:extLst>
              <a:ext uri="{FF2B5EF4-FFF2-40B4-BE49-F238E27FC236}">
                <a16:creationId xmlns:a16="http://schemas.microsoft.com/office/drawing/2014/main" id="{6AB15AEF-A5E9-272E-2D89-3978825078D6}"/>
              </a:ext>
            </a:extLst>
          </p:cNvPr>
          <p:cNvSpPr>
            <a:spLocks noGrp="1"/>
          </p:cNvSpPr>
          <p:nvPr>
            <p:ph idx="1"/>
          </p:nvPr>
        </p:nvSpPr>
        <p:spPr/>
        <p:txBody>
          <a:bodyPr>
            <a:normAutofit fontScale="92500" lnSpcReduction="10000"/>
          </a:bodyPr>
          <a:lstStyle/>
          <a:p>
            <a:pPr>
              <a:lnSpc>
                <a:spcPct val="107000"/>
              </a:lnSpc>
              <a:defRPr/>
            </a:pPr>
            <a:r>
              <a:rPr lang="en-US" sz="800" dirty="0">
                <a:cs typeface="Arial" panose="020B0604020202020204" pitchFamily="34" charset="0"/>
              </a:rPr>
              <a:t>Atad, O., WA. Smith, and S. Green 2021. Coaching as the Missing Ingredient in the Application and Training of Positive Psychological Science. In Positive Psychology Coaching in the Workplace, edited by Smith, WA., I. Boniwell, S. Green (41- 60). Springer. Cham. </a:t>
            </a:r>
            <a:r>
              <a:rPr lang="en-US" sz="800" dirty="0" err="1">
                <a:cs typeface="Arial" panose="020B0604020202020204" pitchFamily="34" charset="0"/>
              </a:rPr>
              <a:t>doi</a:t>
            </a:r>
            <a:r>
              <a:rPr lang="en-US" sz="800" dirty="0">
                <a:cs typeface="Arial" panose="020B0604020202020204" pitchFamily="34" charset="0"/>
              </a:rPr>
              <a:t>: https://doi.org/10.1007/978-3-030-79952-6_3</a:t>
            </a:r>
          </a:p>
          <a:p>
            <a:pPr>
              <a:lnSpc>
                <a:spcPct val="107000"/>
              </a:lnSpc>
              <a:defRPr/>
            </a:pPr>
            <a:r>
              <a:rPr lang="de-DE" sz="800" dirty="0">
                <a:cs typeface="Arial" panose="020B0604020202020204" pitchFamily="34" charset="0"/>
              </a:rPr>
              <a:t>Bachkirova, T. and C. Kauffman. </a:t>
            </a:r>
            <a:r>
              <a:rPr lang="en-US" sz="800" dirty="0">
                <a:cs typeface="Arial" panose="020B0604020202020204" pitchFamily="34" charset="0"/>
              </a:rPr>
              <a:t>2008. “Many ways of knowing: How to make sense of different research perspectives in studies of coaching.” Coaching: an international journal of theory, research and practice. 1(2): 107-113.</a:t>
            </a:r>
          </a:p>
          <a:p>
            <a:pPr>
              <a:lnSpc>
                <a:spcPct val="107000"/>
              </a:lnSpc>
              <a:defRPr/>
            </a:pPr>
            <a:r>
              <a:rPr lang="en-US" sz="800" dirty="0">
                <a:cs typeface="Arial" panose="020B0604020202020204" pitchFamily="34" charset="0"/>
              </a:rPr>
              <a:t>Bachkirova, T. and C. Lawton-Smith. 2015. “From competencies to capabilities in the assessment and accreditation of coaches.” International Journal of Evidence Based Coaching &amp; Mentoring, 13(2): 123–140.</a:t>
            </a:r>
          </a:p>
          <a:p>
            <a:pPr>
              <a:lnSpc>
                <a:spcPct val="107000"/>
              </a:lnSpc>
              <a:defRPr/>
            </a:pPr>
            <a:r>
              <a:rPr lang="en-US" sz="800" dirty="0">
                <a:cs typeface="Arial" panose="020B0604020202020204" pitchFamily="34" charset="0"/>
              </a:rPr>
              <a:t>Brocki, J. M. and A.J. Wearden. 2006. “A critical evaluation of the use of interpretative phenomenological analysis (IPA) in health psychology.” Psychology and Health. 21(1): 87-108</a:t>
            </a:r>
          </a:p>
          <a:p>
            <a:pPr>
              <a:lnSpc>
                <a:spcPct val="107000"/>
              </a:lnSpc>
              <a:defRPr/>
            </a:pPr>
            <a:r>
              <a:rPr lang="en-US" sz="800" dirty="0">
                <a:cs typeface="Arial" panose="020B0604020202020204" pitchFamily="34" charset="0"/>
              </a:rPr>
              <a:t>Bond, T. 2013. Foreword, in Carroll, M., &amp; Shaw, E. Ethical maturity in the helping professions: Making difficult life and work decisions. London. Jessica Kingsley Publishers. </a:t>
            </a:r>
          </a:p>
          <a:p>
            <a:pPr>
              <a:lnSpc>
                <a:spcPct val="107000"/>
              </a:lnSpc>
              <a:defRPr/>
            </a:pPr>
            <a:r>
              <a:rPr lang="en-US" sz="800" dirty="0">
                <a:cs typeface="Arial" panose="020B0604020202020204" pitchFamily="34" charset="0"/>
              </a:rPr>
              <a:t>Clutterbuck, D. and D. Megginson. 2011. Coach Maturity: An emerging concept </a:t>
            </a:r>
            <a:r>
              <a:rPr lang="en-US" sz="800" dirty="0">
                <a:cs typeface="Arial" panose="020B0604020202020204" pitchFamily="34" charset="0"/>
                <a:hlinkClick r:id="rId2">
                  <a:extLst>
                    <a:ext uri="{A12FA001-AC4F-418D-AE19-62706E023703}">
                      <ahyp:hlinkClr xmlns:ahyp="http://schemas.microsoft.com/office/drawing/2018/hyperlinkcolor" val="tx"/>
                    </a:ext>
                  </a:extLst>
                </a:hlinkClick>
              </a:rPr>
              <a:t>https://coachingsupervisionacademy.com/mt-content/uploads/2019/11/clutterbuck_coaching_maturity.pdf</a:t>
            </a:r>
            <a:endParaRPr lang="en-US" sz="800" dirty="0">
              <a:cs typeface="Arial" panose="020B0604020202020204" pitchFamily="34" charset="0"/>
            </a:endParaRPr>
          </a:p>
          <a:p>
            <a:pPr>
              <a:lnSpc>
                <a:spcPct val="107000"/>
              </a:lnSpc>
              <a:defRPr/>
            </a:pPr>
            <a:r>
              <a:rPr lang="en-US" sz="800" dirty="0">
                <a:cs typeface="Arial" panose="020B0604020202020204" pitchFamily="34" charset="0"/>
              </a:rPr>
              <a:t>Corrie, S. and L. Kovacs. 2022. “Addressing the self-care needs of coaches through the use of formulation.” Coaching: An International Journal of Theory, Research and Practice. 15(1): 117-130,</a:t>
            </a:r>
          </a:p>
          <a:p>
            <a:pPr>
              <a:lnSpc>
                <a:spcPct val="107000"/>
              </a:lnSpc>
              <a:defRPr/>
            </a:pPr>
            <a:r>
              <a:rPr lang="en-US" sz="800" dirty="0">
                <a:cs typeface="Arial" panose="020B0604020202020204" pitchFamily="34" charset="0"/>
              </a:rPr>
              <a:t>Campone, F. and D. Awal, D. 2012. “Life’s thumbprint: the impact of significant life events on coaches and their coaching.” Coaching: An International Journal of Theory, Research and Practice, 5(1): 22-36</a:t>
            </a:r>
          </a:p>
          <a:p>
            <a:pPr>
              <a:lnSpc>
                <a:spcPct val="107000"/>
              </a:lnSpc>
              <a:defRPr/>
            </a:pPr>
            <a:r>
              <a:rPr lang="en-US" sz="800" dirty="0">
                <a:cs typeface="Arial" panose="020B0604020202020204" pitchFamily="34" charset="0"/>
              </a:rPr>
              <a:t>de Estevan-Ubeda, N. 2018. “Development insights: the learning journeys of highly experienced coach supervisors.” International Journal of Evidence Based Coaching and Mentoring, S12: 123-137. </a:t>
            </a:r>
            <a:r>
              <a:rPr lang="en-GB" sz="800" dirty="0" err="1">
                <a:cs typeface="Arial" panose="020B0604020202020204" pitchFamily="34" charset="0"/>
              </a:rPr>
              <a:t>doi</a:t>
            </a:r>
            <a:r>
              <a:rPr lang="en-GB" sz="800" dirty="0">
                <a:cs typeface="Arial" panose="020B0604020202020204" pitchFamily="34" charset="0"/>
              </a:rPr>
              <a:t>: </a:t>
            </a:r>
            <a:r>
              <a:rPr lang="en-GB" sz="800" dirty="0">
                <a:cs typeface="Arial" panose="020B0604020202020204" pitchFamily="34" charset="0"/>
                <a:hlinkClick r:id="rId3">
                  <a:extLst>
                    <a:ext uri="{A12FA001-AC4F-418D-AE19-62706E023703}">
                      <ahyp:hlinkClr xmlns:ahyp="http://schemas.microsoft.com/office/drawing/2018/hyperlinkcolor" val="tx"/>
                    </a:ext>
                  </a:extLst>
                </a:hlinkClick>
              </a:rPr>
              <a:t>10.24384/000537</a:t>
            </a:r>
            <a:endParaRPr lang="en-US" sz="800" dirty="0">
              <a:cs typeface="Arial" panose="020B0604020202020204" pitchFamily="34" charset="0"/>
            </a:endParaRPr>
          </a:p>
          <a:p>
            <a:pPr>
              <a:lnSpc>
                <a:spcPct val="107000"/>
              </a:lnSpc>
              <a:defRPr/>
            </a:pPr>
            <a:r>
              <a:rPr lang="en-US" sz="800" dirty="0">
                <a:cs typeface="Arial" panose="020B0604020202020204" pitchFamily="34" charset="0"/>
              </a:rPr>
              <a:t>De Haan, E. 2008. “I struggle and emerge: Critical moments of experienced coaches.” Consulting Psychology Journal: Practice and Research. 60(1): 106 -131.</a:t>
            </a:r>
          </a:p>
          <a:p>
            <a:pPr>
              <a:lnSpc>
                <a:spcPct val="107000"/>
              </a:lnSpc>
              <a:defRPr/>
            </a:pPr>
            <a:r>
              <a:rPr lang="en-US" sz="800" dirty="0">
                <a:cs typeface="Arial" panose="020B0604020202020204" pitchFamily="34" charset="0"/>
              </a:rPr>
              <a:t>De Haan, E. and J. Gannon, J.2017. The coaching relationship. In The SAGE handbook of coaching edited by Bachkirova, T., G. Spence, and D. Drake (195- 217), London. Sage Publications Ltd</a:t>
            </a:r>
          </a:p>
          <a:p>
            <a:pPr>
              <a:lnSpc>
                <a:spcPct val="107000"/>
              </a:lnSpc>
              <a:defRPr/>
            </a:pPr>
            <a:r>
              <a:rPr lang="en-US" sz="800" dirty="0">
                <a:cs typeface="Arial" panose="020B0604020202020204" pitchFamily="34" charset="0"/>
              </a:rPr>
              <a:t>Dewey, J. 1896. “The Reflex Arc Concept of Psychology.” Psychological Review.  3(4):357-370</a:t>
            </a:r>
          </a:p>
          <a:p>
            <a:pPr>
              <a:lnSpc>
                <a:spcPct val="107000"/>
              </a:lnSpc>
              <a:defRPr/>
            </a:pPr>
            <a:r>
              <a:rPr lang="en-US" sz="800" dirty="0">
                <a:cs typeface="Arial" panose="020B0604020202020204" pitchFamily="34" charset="0"/>
              </a:rPr>
              <a:t>Drake, D.2011. “What do coaches need to know? Using the Mastery Window to assess and develop expertise.” Coaching: An International Journal of Theory, Research and Practice. 4(2): 38-155</a:t>
            </a:r>
          </a:p>
          <a:p>
            <a:pPr>
              <a:lnSpc>
                <a:spcPct val="107000"/>
              </a:lnSpc>
              <a:defRPr/>
            </a:pPr>
            <a:r>
              <a:rPr lang="en-US" sz="800" dirty="0">
                <a:cs typeface="Arial" panose="020B0604020202020204" pitchFamily="34" charset="0"/>
              </a:rPr>
              <a:t>Garvey, B. 2017. Issues of assessment and accreditation of coaches. In The SAGE handbook of coaching, edited by Bachkirova, T., G. Spence, and D. Drake. (680–695). London: SAGE Publications Ltd</a:t>
            </a:r>
          </a:p>
          <a:p>
            <a:pPr>
              <a:lnSpc>
                <a:spcPct val="107000"/>
              </a:lnSpc>
              <a:defRPr/>
            </a:pPr>
            <a:r>
              <a:rPr lang="en-US" sz="800" dirty="0">
                <a:cs typeface="Arial" panose="020B0604020202020204" pitchFamily="34" charset="0"/>
              </a:rPr>
              <a:t>Garvey, R. 2011. A very short, fairly interesting, and reasonably cheap book about coaching and mentoring. London. Sage Publication Ltd.</a:t>
            </a:r>
          </a:p>
          <a:p>
            <a:pPr>
              <a:lnSpc>
                <a:spcPct val="107000"/>
              </a:lnSpc>
              <a:defRPr/>
            </a:pPr>
            <a:r>
              <a:rPr lang="en-US" sz="800" dirty="0">
                <a:cs typeface="Arial" panose="020B0604020202020204" pitchFamily="34" charset="0"/>
              </a:rPr>
              <a:t>Gray, D. E. (2014). Doing research in the real world. 3rd ed. London: Sage Publication Ltd. </a:t>
            </a:r>
          </a:p>
          <a:p>
            <a:pPr>
              <a:lnSpc>
                <a:spcPct val="107000"/>
              </a:lnSpc>
              <a:defRPr/>
            </a:pPr>
            <a:r>
              <a:rPr lang="en-US" sz="800" dirty="0">
                <a:cs typeface="Arial" panose="020B0604020202020204" pitchFamily="34" charset="0"/>
              </a:rPr>
              <a:t>Hawkins, P. and N. Smith. 2006. Coaching, Mentoring and </a:t>
            </a:r>
            <a:r>
              <a:rPr lang="en-GB" sz="800" dirty="0">
                <a:cs typeface="Arial" panose="020B0604020202020204" pitchFamily="34" charset="0"/>
              </a:rPr>
              <a:t>Organisational</a:t>
            </a:r>
            <a:r>
              <a:rPr lang="en-US" sz="800" dirty="0">
                <a:cs typeface="Arial" panose="020B0604020202020204" pitchFamily="34" charset="0"/>
              </a:rPr>
              <a:t> Consultancy: Supervision and Development. Maidenhead. Open University Press.</a:t>
            </a:r>
          </a:p>
          <a:p>
            <a:pPr>
              <a:lnSpc>
                <a:spcPct val="107000"/>
              </a:lnSpc>
              <a:defRPr/>
            </a:pPr>
            <a:r>
              <a:rPr lang="en-US" sz="800" dirty="0">
                <a:cs typeface="Arial" panose="020B0604020202020204" pitchFamily="34" charset="0"/>
              </a:rPr>
              <a:t>Harrison, R. and R. Smith. 2001. Practical judgment: its implications for knowledge development and strategic capability. In B. </a:t>
            </a:r>
            <a:r>
              <a:rPr lang="en-GB" sz="800" dirty="0">
                <a:cs typeface="Arial" panose="020B0604020202020204" pitchFamily="34" charset="0"/>
              </a:rPr>
              <a:t>Hellgren </a:t>
            </a:r>
            <a:r>
              <a:rPr lang="en-US" sz="800" dirty="0">
                <a:cs typeface="Arial" panose="020B0604020202020204" pitchFamily="34" charset="0"/>
              </a:rPr>
              <a:t>and J. Lowstedt (eds). Management in the Thought-Full Enterprise – European Ideas on Organizing. Poland. OZGraf SA: Fagbokforlaget. </a:t>
            </a:r>
          </a:p>
          <a:p>
            <a:pPr marL="0" indent="0">
              <a:buNone/>
              <a:defRPr/>
            </a:pPr>
            <a:endParaRPr lang="en-GB" dirty="0"/>
          </a:p>
        </p:txBody>
      </p:sp>
      <p:sp>
        <p:nvSpPr>
          <p:cNvPr id="5" name="Footer Placeholder 3">
            <a:extLst>
              <a:ext uri="{FF2B5EF4-FFF2-40B4-BE49-F238E27FC236}">
                <a16:creationId xmlns:a16="http://schemas.microsoft.com/office/drawing/2014/main" id="{485A94F8-879D-F81F-E278-757DB88A51E3}"/>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11CA07B-B5A5-3946-97CF-A25689AFAEA3}"/>
              </a:ext>
            </a:extLst>
          </p:cNvPr>
          <p:cNvSpPr>
            <a:spLocks noGrp="1"/>
          </p:cNvSpPr>
          <p:nvPr>
            <p:ph type="title"/>
          </p:nvPr>
        </p:nvSpPr>
        <p:spPr/>
        <p:txBody>
          <a:bodyPr/>
          <a:lstStyle/>
          <a:p>
            <a:r>
              <a:rPr lang="en-GB" altLang="en-US" b="1"/>
              <a:t>References</a:t>
            </a:r>
          </a:p>
        </p:txBody>
      </p:sp>
      <p:sp>
        <p:nvSpPr>
          <p:cNvPr id="24579" name="Content Placeholder 2">
            <a:extLst>
              <a:ext uri="{FF2B5EF4-FFF2-40B4-BE49-F238E27FC236}">
                <a16:creationId xmlns:a16="http://schemas.microsoft.com/office/drawing/2014/main" id="{F574B505-1063-BD24-2B70-4F41DF720FF4}"/>
              </a:ext>
            </a:extLst>
          </p:cNvPr>
          <p:cNvSpPr>
            <a:spLocks noGrp="1"/>
          </p:cNvSpPr>
          <p:nvPr>
            <p:ph idx="1"/>
          </p:nvPr>
        </p:nvSpPr>
        <p:spPr/>
        <p:txBody>
          <a:bodyPr>
            <a:normAutofit fontScale="77500" lnSpcReduction="20000"/>
          </a:bodyPr>
          <a:lstStyle/>
          <a:p>
            <a:pPr>
              <a:lnSpc>
                <a:spcPct val="107000"/>
              </a:lnSpc>
            </a:pPr>
            <a:r>
              <a:rPr lang="en-US" altLang="en-US" sz="800" dirty="0">
                <a:cs typeface="Arial" panose="020B0604020202020204" pitchFamily="34" charset="0"/>
              </a:rPr>
              <a:t>Hodge, A. 2016. “The value of coaching supervision as a development process: Contribution to continued professional and personal wellbeing for executive coaches.”  International Journal of Evidence Based Coaching and Mentoring. 14 (2) :87-106</a:t>
            </a:r>
          </a:p>
          <a:p>
            <a:pPr>
              <a:lnSpc>
                <a:spcPct val="107000"/>
              </a:lnSpc>
            </a:pPr>
            <a:r>
              <a:rPr lang="en-US" altLang="en-US" sz="800" dirty="0">
                <a:cs typeface="Arial" panose="020B0604020202020204" pitchFamily="34" charset="0"/>
              </a:rPr>
              <a:t>Huggin, K. S., H. W. Klar, and P. M Andreoli. 2021. “I thought I was prepared to do this”: an exploration of the learning and development of leadership coaches.” International Journal of Mentoring and Coaching in Education. 10 (4): 486-500</a:t>
            </a:r>
          </a:p>
          <a:p>
            <a:pPr>
              <a:lnSpc>
                <a:spcPct val="107000"/>
              </a:lnSpc>
            </a:pPr>
            <a:r>
              <a:rPr lang="en-US" altLang="en-US" sz="800" dirty="0">
                <a:cs typeface="Arial" panose="020B0604020202020204" pitchFamily="34" charset="0"/>
              </a:rPr>
              <a:t>Hurlow, S. 2022. “Revisiting the Relationship between Executive Coaching and Learning: The Problems and Possibilities.” Academy of Management Learning &amp; Education. 21 (1): 121-138</a:t>
            </a:r>
          </a:p>
          <a:p>
            <a:pPr>
              <a:lnSpc>
                <a:spcPct val="107000"/>
              </a:lnSpc>
            </a:pPr>
            <a:r>
              <a:rPr lang="en-US" altLang="en-US" sz="800" dirty="0">
                <a:cs typeface="Arial" panose="020B0604020202020204" pitchFamily="34" charset="0"/>
              </a:rPr>
              <a:t>Jarvis, P. 1992. Paradoxes of Learning - on becoming an individual in society. San Francisco. Jossey Bass Higher Education Series</a:t>
            </a:r>
          </a:p>
          <a:p>
            <a:pPr>
              <a:lnSpc>
                <a:spcPct val="107000"/>
              </a:lnSpc>
            </a:pPr>
            <a:r>
              <a:rPr lang="en-US" altLang="en-US" sz="800" dirty="0">
                <a:cs typeface="Arial" panose="020B0604020202020204" pitchFamily="34" charset="0"/>
              </a:rPr>
              <a:t>Lane, D.A. 2017. Trends in Development of Coaches (Education and Training): Is it Valid, Is it Rigorous and Is it Relevant? In The SAGE Handbook of Coaching, edited by Bachkirova, T., G. Spence, &amp; D. B. Drake (647-661). London. SAGE Publications Ltd</a:t>
            </a:r>
          </a:p>
          <a:p>
            <a:pPr>
              <a:lnSpc>
                <a:spcPct val="107000"/>
              </a:lnSpc>
            </a:pPr>
            <a:r>
              <a:rPr lang="en-US" altLang="en-US" sz="800" dirty="0">
                <a:cs typeface="Arial" panose="020B0604020202020204" pitchFamily="34" charset="0"/>
              </a:rPr>
              <a:t>Lincoln, Y.S. and E.G. Guba. 1985. Naturalistic Inquiry. California: Sage Publications Inc.</a:t>
            </a:r>
          </a:p>
          <a:p>
            <a:pPr>
              <a:lnSpc>
                <a:spcPct val="107000"/>
              </a:lnSpc>
            </a:pPr>
            <a:r>
              <a:rPr lang="en-US" altLang="en-US" sz="800" dirty="0">
                <a:cs typeface="Arial" panose="020B0604020202020204" pitchFamily="34" charset="0"/>
              </a:rPr>
              <a:t>Nicholson, H. and B. Carroll. 2013. “Identity undoing and power relations in leadership development.” Human relations, 66(9): 1225-1248.</a:t>
            </a:r>
          </a:p>
          <a:p>
            <a:pPr>
              <a:lnSpc>
                <a:spcPct val="107000"/>
              </a:lnSpc>
            </a:pPr>
            <a:r>
              <a:rPr lang="en-US" altLang="en-US" sz="800" dirty="0">
                <a:cs typeface="Arial" panose="020B0604020202020204" pitchFamily="34" charset="0"/>
              </a:rPr>
              <a:t>Oishi, S., H. Choi, M. Koo, I. </a:t>
            </a:r>
            <a:r>
              <a:rPr lang="en-US" altLang="en-US" sz="800" dirty="0" err="1">
                <a:cs typeface="Arial" panose="020B0604020202020204" pitchFamily="34" charset="0"/>
              </a:rPr>
              <a:t>Galinha</a:t>
            </a:r>
            <a:r>
              <a:rPr lang="en-US" altLang="en-US" sz="800" dirty="0">
                <a:cs typeface="Arial" panose="020B0604020202020204" pitchFamily="34" charset="0"/>
              </a:rPr>
              <a:t>, </a:t>
            </a:r>
            <a:r>
              <a:rPr lang="en-US" altLang="en-US" sz="800" dirty="0" err="1">
                <a:cs typeface="Arial" panose="020B0604020202020204" pitchFamily="34" charset="0"/>
              </a:rPr>
              <a:t>K.Ishii</a:t>
            </a:r>
            <a:r>
              <a:rPr lang="en-US" altLang="en-US" sz="800" dirty="0">
                <a:cs typeface="Arial" panose="020B0604020202020204" pitchFamily="34" charset="0"/>
              </a:rPr>
              <a:t>, A. Komiya, M. </a:t>
            </a:r>
            <a:r>
              <a:rPr lang="en-US" altLang="en-US" sz="800" dirty="0" err="1">
                <a:cs typeface="Arial" panose="020B0604020202020204" pitchFamily="34" charset="0"/>
              </a:rPr>
              <a:t>Luhmann</a:t>
            </a:r>
            <a:r>
              <a:rPr lang="en-US" altLang="en-US" sz="800" dirty="0">
                <a:cs typeface="Arial" panose="020B0604020202020204" pitchFamily="34" charset="0"/>
              </a:rPr>
              <a:t>, C. </a:t>
            </a:r>
            <a:r>
              <a:rPr lang="en-US" altLang="en-US" sz="800" dirty="0" err="1">
                <a:cs typeface="Arial" panose="020B0604020202020204" pitchFamily="34" charset="0"/>
              </a:rPr>
              <a:t>Scollon</a:t>
            </a:r>
            <a:r>
              <a:rPr lang="en-US" altLang="en-US" sz="800" dirty="0">
                <a:cs typeface="Arial" panose="020B0604020202020204" pitchFamily="34" charset="0"/>
              </a:rPr>
              <a:t>, J.E, Shin, H. Lee, E.M. 2020. “Happiness, Meaning, and Psychological Richness”. Affective Science 1(2): 107–115. </a:t>
            </a:r>
          </a:p>
          <a:p>
            <a:pPr>
              <a:lnSpc>
                <a:spcPct val="107000"/>
              </a:lnSpc>
            </a:pPr>
            <a:r>
              <a:rPr lang="en-US" altLang="en-US" sz="800" dirty="0">
                <a:cs typeface="Arial" panose="020B0604020202020204" pitchFamily="34" charset="0"/>
              </a:rPr>
              <a:t>Passmore, J. and O. Marianetti. 2007. “The role of mindfulness in coaching.” The Coaching Psychologist. 3(3): 131-137</a:t>
            </a:r>
          </a:p>
          <a:p>
            <a:pPr>
              <a:lnSpc>
                <a:spcPct val="107000"/>
              </a:lnSpc>
            </a:pPr>
            <a:r>
              <a:rPr lang="it-IT" altLang="en-US" sz="800" dirty="0">
                <a:cs typeface="Arial" panose="020B0604020202020204" pitchFamily="34" charset="0"/>
                <a:hlinkClick r:id="rId2">
                  <a:extLst>
                    <a:ext uri="{A12FA001-AC4F-418D-AE19-62706E023703}">
                      <ahyp:hlinkClr xmlns:ahyp="http://schemas.microsoft.com/office/drawing/2018/hyperlinkcolor" val="tx"/>
                    </a:ext>
                  </a:extLst>
                </a:hlinkClick>
              </a:rPr>
              <a:t>Rajasinghe, D.</a:t>
            </a:r>
            <a:r>
              <a:rPr lang="it-IT" altLang="en-US" sz="800" dirty="0">
                <a:cs typeface="Arial" panose="020B0604020202020204" pitchFamily="34" charset="0"/>
              </a:rPr>
              <a:t>, C. </a:t>
            </a:r>
            <a:r>
              <a:rPr lang="en-GB" altLang="en-US" sz="800" dirty="0">
                <a:solidFill>
                  <a:srgbClr val="F55D5D"/>
                </a:solidFill>
                <a:cs typeface="Arial" panose="020B0604020202020204" pitchFamily="34" charset="0"/>
                <a:hlinkClick r:id="rId3">
                  <a:extLst>
                    <a:ext uri="{A12FA001-AC4F-418D-AE19-62706E023703}">
                      <ahyp:hlinkClr xmlns:ahyp="http://schemas.microsoft.com/office/drawing/2018/hyperlinkcolor" val="tx"/>
                    </a:ext>
                  </a:extLst>
                </a:hlinkClick>
              </a:rPr>
              <a:t>Aluthgama-</a:t>
            </a:r>
            <a:r>
              <a:rPr lang="en-GB" altLang="en-US" sz="800" dirty="0" err="1">
                <a:cs typeface="Arial" panose="020B0604020202020204" pitchFamily="34" charset="0"/>
                <a:hlinkClick r:id="rId3">
                  <a:extLst>
                    <a:ext uri="{A12FA001-AC4F-418D-AE19-62706E023703}">
                      <ahyp:hlinkClr xmlns:ahyp="http://schemas.microsoft.com/office/drawing/2018/hyperlinkcolor" val="tx"/>
                    </a:ext>
                  </a:extLst>
                </a:hlinkClick>
              </a:rPr>
              <a:t>Baduge</a:t>
            </a:r>
            <a:r>
              <a:rPr lang="en-GB" altLang="en-US" sz="800" dirty="0">
                <a:cs typeface="Arial" panose="020B0604020202020204" pitchFamily="34" charset="0"/>
              </a:rPr>
              <a:t> </a:t>
            </a:r>
            <a:r>
              <a:rPr lang="en-US" altLang="en-US" sz="800" dirty="0">
                <a:cs typeface="Arial" panose="020B0604020202020204" pitchFamily="34" charset="0"/>
              </a:rPr>
              <a:t>and G. Mulholland, G. 2021. "Researching entrepreneurship: an approach to develop subjective understanding." </a:t>
            </a:r>
            <a:r>
              <a:rPr lang="en-US" altLang="en-US" sz="800" dirty="0">
                <a:cs typeface="Arial" panose="020B0604020202020204" pitchFamily="34" charset="0"/>
                <a:hlinkClick r:id="rId4">
                  <a:extLst>
                    <a:ext uri="{A12FA001-AC4F-418D-AE19-62706E023703}">
                      <ahyp:hlinkClr xmlns:ahyp="http://schemas.microsoft.com/office/drawing/2018/hyperlinkcolor" val="tx"/>
                    </a:ext>
                  </a:extLst>
                </a:hlinkClick>
              </a:rPr>
              <a:t>International Journal of Entrepreneurial Behavior &amp; Research</a:t>
            </a:r>
            <a:r>
              <a:rPr lang="en-US" altLang="en-US" sz="800" dirty="0">
                <a:cs typeface="Arial" panose="020B0604020202020204" pitchFamily="34" charset="0"/>
              </a:rPr>
              <a:t>. 27(4): 866-883. </a:t>
            </a:r>
            <a:r>
              <a:rPr lang="en-US" altLang="en-US" sz="800" dirty="0" err="1">
                <a:cs typeface="Arial" panose="020B0604020202020204" pitchFamily="34" charset="0"/>
              </a:rPr>
              <a:t>doi</a:t>
            </a:r>
            <a:r>
              <a:rPr lang="en-US" altLang="en-US" sz="800" dirty="0">
                <a:cs typeface="Arial" panose="020B0604020202020204" pitchFamily="34" charset="0"/>
              </a:rPr>
              <a:t>: https://doi.org/10.1108/IJEBR-10-2019-0601</a:t>
            </a:r>
          </a:p>
          <a:p>
            <a:pPr>
              <a:lnSpc>
                <a:spcPct val="107000"/>
              </a:lnSpc>
            </a:pPr>
            <a:r>
              <a:rPr lang="en-US" altLang="en-US" sz="800" dirty="0">
                <a:cs typeface="Arial" panose="020B0604020202020204" pitchFamily="34" charset="0"/>
              </a:rPr>
              <a:t>Rajasinghe, D. 2020. Interpretative phenomenological analysis (IPA) as a coaching research methodology. Coaching: An International Journal of Theory, Research and Practice, 13(2): 176-190.</a:t>
            </a:r>
          </a:p>
          <a:p>
            <a:pPr>
              <a:lnSpc>
                <a:spcPct val="107000"/>
              </a:lnSpc>
            </a:pPr>
            <a:r>
              <a:rPr lang="de-DE" altLang="en-US" sz="800" dirty="0">
                <a:cs typeface="Arial" panose="020B0604020202020204" pitchFamily="34" charset="0"/>
              </a:rPr>
              <a:t>Rajasinghe D., C. Allen C. 2020. </a:t>
            </a:r>
            <a:r>
              <a:rPr lang="en-US" altLang="en-US" sz="800" dirty="0">
                <a:cs typeface="Arial" panose="020B0604020202020204" pitchFamily="34" charset="0"/>
              </a:rPr>
              <a:t>Coaching for Workplace Learning and Development. In The Future of HRD, Volume II, edited by: Loon M., </a:t>
            </a:r>
            <a:r>
              <a:rPr lang="en-US" altLang="en-US" sz="800" dirty="0" err="1">
                <a:cs typeface="Arial" panose="020B0604020202020204" pitchFamily="34" charset="0"/>
              </a:rPr>
              <a:t>J.Stewart</a:t>
            </a:r>
            <a:r>
              <a:rPr lang="en-US" altLang="en-US" sz="800" dirty="0">
                <a:cs typeface="Arial" panose="020B0604020202020204" pitchFamily="34" charset="0"/>
              </a:rPr>
              <a:t>,  S. Nachmias (147-175).  Palgrave Macmillan, Cham. </a:t>
            </a:r>
            <a:r>
              <a:rPr lang="en-US" altLang="en-US" sz="800" dirty="0" err="1">
                <a:cs typeface="Arial" panose="020B0604020202020204" pitchFamily="34" charset="0"/>
              </a:rPr>
              <a:t>doi</a:t>
            </a:r>
            <a:r>
              <a:rPr lang="en-US" altLang="en-US" sz="800" dirty="0">
                <a:cs typeface="Arial" panose="020B0604020202020204" pitchFamily="34" charset="0"/>
              </a:rPr>
              <a:t>: </a:t>
            </a:r>
            <a:r>
              <a:rPr lang="en-US" altLang="en-US" sz="800" dirty="0">
                <a:cs typeface="Arial" panose="020B0604020202020204" pitchFamily="34" charset="0"/>
                <a:hlinkClick r:id="rId5">
                  <a:extLst>
                    <a:ext uri="{A12FA001-AC4F-418D-AE19-62706E023703}">
                      <ahyp:hlinkClr xmlns:ahyp="http://schemas.microsoft.com/office/drawing/2018/hyperlinkcolor" val="tx"/>
                    </a:ext>
                  </a:extLst>
                </a:hlinkClick>
              </a:rPr>
              <a:t>https://doi.org/10.1007/978-3-030-52459-3_6</a:t>
            </a:r>
            <a:endParaRPr lang="en-US" altLang="en-US" sz="800" dirty="0">
              <a:cs typeface="Arial" panose="020B0604020202020204" pitchFamily="34" charset="0"/>
            </a:endParaRPr>
          </a:p>
          <a:p>
            <a:pPr>
              <a:lnSpc>
                <a:spcPct val="107000"/>
              </a:lnSpc>
            </a:pPr>
            <a:r>
              <a:rPr lang="en-US" altLang="en-US" sz="800" dirty="0">
                <a:cs typeface="Arial" panose="020B0604020202020204" pitchFamily="34" charset="0"/>
              </a:rPr>
              <a:t>Rogers, C.R. 1954. Toward a theory of creativity. ETC: A review of general semantics, pp.249-260.</a:t>
            </a:r>
          </a:p>
          <a:p>
            <a:pPr>
              <a:lnSpc>
                <a:spcPct val="107000"/>
              </a:lnSpc>
            </a:pPr>
            <a:r>
              <a:rPr lang="en-US" altLang="en-US" sz="800" dirty="0">
                <a:cs typeface="Arial" panose="020B0604020202020204" pitchFamily="34" charset="0"/>
              </a:rPr>
              <a:t>Schon, D. A. 1983. The Reflective Practitioner: How Professionals Think in Action. New York. Basic Books.</a:t>
            </a:r>
          </a:p>
          <a:p>
            <a:pPr>
              <a:lnSpc>
                <a:spcPct val="107000"/>
              </a:lnSpc>
            </a:pPr>
            <a:r>
              <a:rPr lang="en-US" altLang="en-US" sz="800" dirty="0">
                <a:cs typeface="Arial" panose="020B0604020202020204" pitchFamily="34" charset="0"/>
              </a:rPr>
              <a:t>Smith, J.A., P. Flowers and M. Larkin. 2009. Interpretative phenomenological analysis: theory, methods and research. London: Sage Publications Ltd</a:t>
            </a:r>
          </a:p>
          <a:p>
            <a:pPr>
              <a:lnSpc>
                <a:spcPct val="107000"/>
              </a:lnSpc>
            </a:pPr>
            <a:r>
              <a:rPr lang="en-US" altLang="en-US" sz="800" dirty="0">
                <a:cs typeface="Arial" panose="020B0604020202020204" pitchFamily="34" charset="0"/>
              </a:rPr>
              <a:t>Ting-Toomey, S.1999. Communicating Across Cultures. New York. The Guilford Press.</a:t>
            </a:r>
          </a:p>
          <a:p>
            <a:pPr>
              <a:lnSpc>
                <a:spcPct val="107000"/>
              </a:lnSpc>
            </a:pPr>
            <a:r>
              <a:rPr lang="en-US" altLang="en-US" sz="800" dirty="0">
                <a:cs typeface="Arial" panose="020B0604020202020204" pitchFamily="34" charset="0"/>
              </a:rPr>
              <a:t>Wagstaff. C., H. Jeong, M. Nolan, T. Wilson, J. Tweedlie, P.E.H. Senu and F. Holland 2014. “The accordion and the deep owl of spaghetti: eight researchers’ experiences of using IPA as a methodology.” The Qualitative Report. 19(47): 1-15. </a:t>
            </a:r>
          </a:p>
          <a:p>
            <a:pPr>
              <a:lnSpc>
                <a:spcPct val="107000"/>
              </a:lnSpc>
            </a:pPr>
            <a:r>
              <a:rPr lang="en-US" altLang="en-US" sz="800" dirty="0">
                <a:cs typeface="Arial" panose="020B0604020202020204" pitchFamily="34" charset="0"/>
              </a:rPr>
              <a:t>Wagstaff, C. and Williams, B. 2014. “Specific design features of an interpretative phenomenological analysis study.” Nursing Research. 21 (3): 8-12.</a:t>
            </a:r>
          </a:p>
          <a:p>
            <a:pPr>
              <a:lnSpc>
                <a:spcPct val="107000"/>
              </a:lnSpc>
            </a:pPr>
            <a:r>
              <a:rPr lang="en-US" altLang="en-US" sz="800" dirty="0">
                <a:cs typeface="Arial" panose="020B0604020202020204" pitchFamily="34" charset="0"/>
              </a:rPr>
              <a:t>Western, S. 2012. Coaching and mentoring: A critical text. London. Sage Publication Ltd</a:t>
            </a:r>
          </a:p>
          <a:p>
            <a:pPr>
              <a:lnSpc>
                <a:spcPct val="107000"/>
              </a:lnSpc>
            </a:pPr>
            <a:r>
              <a:rPr lang="en-US" altLang="en-US" sz="800" dirty="0">
                <a:cs typeface="Arial" panose="020B0604020202020204" pitchFamily="34" charset="0"/>
              </a:rPr>
              <a:t>Willig, C.2014. Interpretation and analysis. In Sage handbook of qualitative data analysis, edited by Flick, U. (136–149). London: Sage Publication Ltd. </a:t>
            </a:r>
          </a:p>
          <a:p>
            <a:endParaRPr lang="en-GB" altLang="en-US" dirty="0"/>
          </a:p>
        </p:txBody>
      </p:sp>
      <p:sp>
        <p:nvSpPr>
          <p:cNvPr id="5" name="Footer Placeholder 3">
            <a:extLst>
              <a:ext uri="{FF2B5EF4-FFF2-40B4-BE49-F238E27FC236}">
                <a16:creationId xmlns:a16="http://schemas.microsoft.com/office/drawing/2014/main" id="{A81CC2B8-1FE5-DC53-8BE0-DF6F4C3215C9}"/>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2AFC193-82E5-8358-3AF9-F030D81164E4}"/>
              </a:ext>
            </a:extLst>
          </p:cNvPr>
          <p:cNvSpPr>
            <a:spLocks noGrp="1"/>
          </p:cNvSpPr>
          <p:nvPr>
            <p:ph type="title"/>
          </p:nvPr>
        </p:nvSpPr>
        <p:spPr/>
        <p:txBody>
          <a:bodyPr/>
          <a:lstStyle/>
          <a:p>
            <a:r>
              <a:rPr lang="en-GB" altLang="en-US" b="1" dirty="0"/>
              <a:t>Contents</a:t>
            </a:r>
          </a:p>
        </p:txBody>
      </p:sp>
      <p:sp>
        <p:nvSpPr>
          <p:cNvPr id="9219" name="Content Placeholder 2">
            <a:extLst>
              <a:ext uri="{FF2B5EF4-FFF2-40B4-BE49-F238E27FC236}">
                <a16:creationId xmlns:a16="http://schemas.microsoft.com/office/drawing/2014/main" id="{56DBC10E-C55E-C691-6AAB-193B54195EB1}"/>
              </a:ext>
            </a:extLst>
          </p:cNvPr>
          <p:cNvSpPr>
            <a:spLocks noGrp="1"/>
          </p:cNvSpPr>
          <p:nvPr>
            <p:ph idx="1"/>
          </p:nvPr>
        </p:nvSpPr>
        <p:spPr/>
        <p:txBody>
          <a:bodyPr>
            <a:normAutofit/>
          </a:bodyPr>
          <a:lstStyle/>
          <a:p>
            <a:r>
              <a:rPr lang="en-GB" altLang="en-US" sz="2400" dirty="0"/>
              <a:t>Introduction </a:t>
            </a:r>
          </a:p>
          <a:p>
            <a:r>
              <a:rPr lang="en-GB" altLang="en-US" sz="2400" dirty="0"/>
              <a:t>Context</a:t>
            </a:r>
          </a:p>
          <a:p>
            <a:r>
              <a:rPr lang="en-GB" altLang="en-US" sz="2400" dirty="0"/>
              <a:t>Literature</a:t>
            </a:r>
          </a:p>
          <a:p>
            <a:r>
              <a:rPr lang="en-GB" altLang="en-US" sz="2400" dirty="0"/>
              <a:t>Methodology </a:t>
            </a:r>
          </a:p>
          <a:p>
            <a:r>
              <a:rPr lang="en-GB" altLang="en-US" sz="2400" dirty="0"/>
              <a:t>Findings</a:t>
            </a:r>
          </a:p>
          <a:p>
            <a:r>
              <a:rPr lang="en-GB" altLang="en-US" sz="2400" dirty="0"/>
              <a:t>Practical and Theoretical Implications</a:t>
            </a:r>
          </a:p>
          <a:p>
            <a:r>
              <a:rPr lang="en-GB" altLang="en-US" sz="2400" dirty="0"/>
              <a:t>Conclusion</a:t>
            </a:r>
          </a:p>
        </p:txBody>
      </p:sp>
      <p:sp>
        <p:nvSpPr>
          <p:cNvPr id="6" name="Footer Placeholder 3">
            <a:extLst>
              <a:ext uri="{FF2B5EF4-FFF2-40B4-BE49-F238E27FC236}">
                <a16:creationId xmlns:a16="http://schemas.microsoft.com/office/drawing/2014/main" id="{17E26786-FB70-7486-B14B-2880EC170EB3}"/>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226F0AB-3C0B-9C23-A78F-093D5AD9E0A1}"/>
              </a:ext>
            </a:extLst>
          </p:cNvPr>
          <p:cNvSpPr>
            <a:spLocks noGrp="1"/>
          </p:cNvSpPr>
          <p:nvPr>
            <p:ph type="title"/>
          </p:nvPr>
        </p:nvSpPr>
        <p:spPr>
          <a:xfrm>
            <a:off x="839096" y="534988"/>
            <a:ext cx="9360592" cy="1143000"/>
          </a:xfrm>
        </p:spPr>
        <p:txBody>
          <a:bodyPr/>
          <a:lstStyle/>
          <a:p>
            <a:pPr marL="9525"/>
            <a:r>
              <a:rPr lang="en-GB" altLang="en-US" b="1" dirty="0"/>
              <a:t>Introduction</a:t>
            </a:r>
          </a:p>
        </p:txBody>
      </p:sp>
      <p:sp>
        <p:nvSpPr>
          <p:cNvPr id="10243" name="Content Placeholder 2">
            <a:extLst>
              <a:ext uri="{FF2B5EF4-FFF2-40B4-BE49-F238E27FC236}">
                <a16:creationId xmlns:a16="http://schemas.microsoft.com/office/drawing/2014/main" id="{C7856BA0-05DC-38FA-AE23-EB81A1986324}"/>
              </a:ext>
            </a:extLst>
          </p:cNvPr>
          <p:cNvSpPr>
            <a:spLocks noGrp="1"/>
          </p:cNvSpPr>
          <p:nvPr>
            <p:ph idx="1"/>
          </p:nvPr>
        </p:nvSpPr>
        <p:spPr>
          <a:xfrm>
            <a:off x="839096" y="1651000"/>
            <a:ext cx="9195492" cy="4389438"/>
          </a:xfrm>
        </p:spPr>
        <p:txBody>
          <a:bodyPr/>
          <a:lstStyle/>
          <a:p>
            <a:r>
              <a:rPr lang="en-GB" altLang="en-US" sz="2400" dirty="0"/>
              <a:t>The starting point - Clutterbuck and Megginson (2011) ‘coach maturity’</a:t>
            </a:r>
          </a:p>
          <a:p>
            <a:r>
              <a:rPr lang="en-GB" altLang="en-US" sz="2400" dirty="0"/>
              <a:t>How experienced coaches interpret their own development process</a:t>
            </a:r>
          </a:p>
          <a:p>
            <a:r>
              <a:rPr lang="en-GB" altLang="en-US" sz="2400" dirty="0"/>
              <a:t>Little has been published</a:t>
            </a:r>
          </a:p>
          <a:p>
            <a:r>
              <a:rPr lang="en-US" altLang="en-US" sz="2400" dirty="0"/>
              <a:t>Methodology – Interpretative Phenomenological analysis (IPA) </a:t>
            </a:r>
            <a:endParaRPr lang="en-GB" altLang="en-US" sz="2400" dirty="0"/>
          </a:p>
        </p:txBody>
      </p:sp>
      <p:sp>
        <p:nvSpPr>
          <p:cNvPr id="5" name="Footer Placeholder 3">
            <a:extLst>
              <a:ext uri="{FF2B5EF4-FFF2-40B4-BE49-F238E27FC236}">
                <a16:creationId xmlns:a16="http://schemas.microsoft.com/office/drawing/2014/main" id="{6E7B5D3A-135C-1F82-C3F0-D4E9F65ACF4D}"/>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697EDAD-3EA7-42B9-2A71-5B70EE473DFC}"/>
              </a:ext>
            </a:extLst>
          </p:cNvPr>
          <p:cNvSpPr>
            <a:spLocks noGrp="1"/>
          </p:cNvSpPr>
          <p:nvPr>
            <p:ph type="title"/>
          </p:nvPr>
        </p:nvSpPr>
        <p:spPr/>
        <p:txBody>
          <a:bodyPr/>
          <a:lstStyle/>
          <a:p>
            <a:r>
              <a:rPr lang="en-GB" altLang="en-US" b="1"/>
              <a:t>Context - Literature</a:t>
            </a:r>
          </a:p>
        </p:txBody>
      </p:sp>
      <p:sp>
        <p:nvSpPr>
          <p:cNvPr id="11267" name="Content Placeholder 2">
            <a:extLst>
              <a:ext uri="{FF2B5EF4-FFF2-40B4-BE49-F238E27FC236}">
                <a16:creationId xmlns:a16="http://schemas.microsoft.com/office/drawing/2014/main" id="{018FBACB-2533-88E9-FF20-C27181C9270E}"/>
              </a:ext>
            </a:extLst>
          </p:cNvPr>
          <p:cNvSpPr>
            <a:spLocks noGrp="1"/>
          </p:cNvSpPr>
          <p:nvPr>
            <p:ph idx="1"/>
          </p:nvPr>
        </p:nvSpPr>
        <p:spPr/>
        <p:txBody>
          <a:bodyPr>
            <a:normAutofit/>
          </a:bodyPr>
          <a:lstStyle/>
          <a:p>
            <a:r>
              <a:rPr lang="en-US" altLang="en-US" dirty="0"/>
              <a:t>Emphasis placed on coachee development (Garvey, 2017; Bachkirova and Lawton-Smith, 2015)</a:t>
            </a:r>
          </a:p>
          <a:p>
            <a:r>
              <a:rPr lang="en-US" altLang="en-US" dirty="0"/>
              <a:t>Little published on coach development; most common approach is competency based (Garvey, 2017)</a:t>
            </a:r>
          </a:p>
          <a:p>
            <a:r>
              <a:rPr lang="en-US" altLang="en-US" dirty="0"/>
              <a:t>Coaching competence frameworks for coaches based on ‘stages of development’ (Garvey, 2017)</a:t>
            </a:r>
          </a:p>
          <a:p>
            <a:r>
              <a:rPr lang="en-US" altLang="en-US" dirty="0"/>
              <a:t>These ‘objectify’ learning and </a:t>
            </a:r>
            <a:r>
              <a:rPr lang="en-US" altLang="en-US" dirty="0" err="1"/>
              <a:t>minimise</a:t>
            </a:r>
            <a:r>
              <a:rPr lang="en-US" altLang="en-US" dirty="0"/>
              <a:t> the social and subjective nature learning and development (Rajasinghe and Allen, 2020)</a:t>
            </a:r>
          </a:p>
          <a:p>
            <a:r>
              <a:rPr lang="en-US" altLang="en-US" dirty="0"/>
              <a:t>Bachkirova and Lawton Smith (2015) policy makers appear to ‘lack interest’ (p.124) in alternative approaches to competency frameworks. </a:t>
            </a:r>
          </a:p>
          <a:p>
            <a:r>
              <a:rPr lang="en-US" altLang="en-US" dirty="0"/>
              <a:t>Drake, (2011:143) - competency frameworks helpful in supporting novice coaches but more experienced coaches may ‘break’ or ‘transcend’ these</a:t>
            </a:r>
          </a:p>
          <a:p>
            <a:r>
              <a:rPr lang="en-US" altLang="en-US" dirty="0"/>
              <a:t>More research needed  </a:t>
            </a:r>
            <a:endParaRPr lang="en-GB" altLang="en-US" dirty="0"/>
          </a:p>
        </p:txBody>
      </p:sp>
      <p:sp>
        <p:nvSpPr>
          <p:cNvPr id="5" name="Footer Placeholder 3">
            <a:extLst>
              <a:ext uri="{FF2B5EF4-FFF2-40B4-BE49-F238E27FC236}">
                <a16:creationId xmlns:a16="http://schemas.microsoft.com/office/drawing/2014/main" id="{02E6A041-1841-4CE5-F891-D08D8D5B70DD}"/>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98F1DEC-2271-158C-39FB-7A359CA2C918}"/>
              </a:ext>
            </a:extLst>
          </p:cNvPr>
          <p:cNvSpPr>
            <a:spLocks noGrp="1"/>
          </p:cNvSpPr>
          <p:nvPr>
            <p:ph type="title"/>
          </p:nvPr>
        </p:nvSpPr>
        <p:spPr/>
        <p:txBody>
          <a:bodyPr/>
          <a:lstStyle/>
          <a:p>
            <a:pPr algn="ctr"/>
            <a:r>
              <a:rPr lang="en-GB" altLang="en-US" b="1" dirty="0"/>
              <a:t>Research Question</a:t>
            </a:r>
          </a:p>
        </p:txBody>
      </p:sp>
      <p:sp>
        <p:nvSpPr>
          <p:cNvPr id="14339" name="Content Placeholder 2">
            <a:extLst>
              <a:ext uri="{FF2B5EF4-FFF2-40B4-BE49-F238E27FC236}">
                <a16:creationId xmlns:a16="http://schemas.microsoft.com/office/drawing/2014/main" id="{3D942339-00DA-0484-EF52-AA02B10A3670}"/>
              </a:ext>
            </a:extLst>
          </p:cNvPr>
          <p:cNvSpPr>
            <a:spLocks noGrp="1"/>
          </p:cNvSpPr>
          <p:nvPr>
            <p:ph idx="1"/>
          </p:nvPr>
        </p:nvSpPr>
        <p:spPr>
          <a:xfrm>
            <a:off x="865632" y="2651125"/>
            <a:ext cx="10637518" cy="3263900"/>
          </a:xfrm>
        </p:spPr>
        <p:txBody>
          <a:bodyPr/>
          <a:lstStyle/>
          <a:p>
            <a:pPr marL="0" indent="0" algn="ctr">
              <a:buNone/>
            </a:pPr>
            <a:r>
              <a:rPr lang="en-GB" altLang="en-US" sz="2800" i="1" dirty="0"/>
              <a:t>“How do experienced coaches interpret their development journey?”</a:t>
            </a:r>
          </a:p>
          <a:p>
            <a:pPr marL="0" indent="0" algn="ctr">
              <a:buNone/>
            </a:pPr>
            <a:endParaRPr lang="en-GB" altLang="en-US" i="1" dirty="0"/>
          </a:p>
        </p:txBody>
      </p:sp>
      <p:sp>
        <p:nvSpPr>
          <p:cNvPr id="5" name="Footer Placeholder 3">
            <a:extLst>
              <a:ext uri="{FF2B5EF4-FFF2-40B4-BE49-F238E27FC236}">
                <a16:creationId xmlns:a16="http://schemas.microsoft.com/office/drawing/2014/main" id="{52DA51BE-B5EE-C8C4-163E-AD8D992A01E2}"/>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73F8E9D-366E-97BE-FEBA-D660588AA951}"/>
              </a:ext>
            </a:extLst>
          </p:cNvPr>
          <p:cNvSpPr>
            <a:spLocks noGrp="1"/>
          </p:cNvSpPr>
          <p:nvPr>
            <p:ph type="title"/>
          </p:nvPr>
        </p:nvSpPr>
        <p:spPr>
          <a:xfrm>
            <a:off x="839096" y="530596"/>
            <a:ext cx="9200254" cy="993775"/>
          </a:xfrm>
        </p:spPr>
        <p:txBody>
          <a:bodyPr/>
          <a:lstStyle/>
          <a:p>
            <a:r>
              <a:rPr lang="en-GB" altLang="en-US" b="1" dirty="0"/>
              <a:t>Research Methodology</a:t>
            </a:r>
          </a:p>
        </p:txBody>
      </p:sp>
      <p:sp>
        <p:nvSpPr>
          <p:cNvPr id="3" name="Content Placeholder 2">
            <a:extLst>
              <a:ext uri="{FF2B5EF4-FFF2-40B4-BE49-F238E27FC236}">
                <a16:creationId xmlns:a16="http://schemas.microsoft.com/office/drawing/2014/main" id="{B4A929A7-FE51-B579-6D19-9D645A4D6CE6}"/>
              </a:ext>
            </a:extLst>
          </p:cNvPr>
          <p:cNvSpPr>
            <a:spLocks noGrp="1"/>
          </p:cNvSpPr>
          <p:nvPr>
            <p:ph idx="1"/>
          </p:nvPr>
        </p:nvSpPr>
        <p:spPr>
          <a:xfrm>
            <a:off x="903642" y="1657350"/>
            <a:ext cx="9071162" cy="3543300"/>
          </a:xfrm>
        </p:spPr>
        <p:txBody>
          <a:bodyPr>
            <a:noAutofit/>
          </a:bodyPr>
          <a:lstStyle/>
          <a:p>
            <a:pPr marL="0" indent="0">
              <a:buNone/>
              <a:defRPr/>
            </a:pPr>
            <a:r>
              <a:rPr lang="en-GB" sz="2400" b="1" dirty="0"/>
              <a:t>Our Interest was on</a:t>
            </a:r>
          </a:p>
          <a:p>
            <a:pPr lvl="1">
              <a:defRPr/>
            </a:pPr>
            <a:r>
              <a:rPr lang="en-GB" sz="2400" dirty="0"/>
              <a:t>Individual Coaches</a:t>
            </a:r>
          </a:p>
          <a:p>
            <a:pPr lvl="1">
              <a:defRPr/>
            </a:pPr>
            <a:r>
              <a:rPr lang="en-GB" sz="2400" dirty="0"/>
              <a:t>Experience of experienced Coaches – as a source of knowledge</a:t>
            </a:r>
          </a:p>
          <a:p>
            <a:pPr lvl="1">
              <a:defRPr/>
            </a:pPr>
            <a:r>
              <a:rPr lang="en-GB" sz="2400" dirty="0"/>
              <a:t>How they Interpret their coaching experience</a:t>
            </a:r>
          </a:p>
          <a:p>
            <a:pPr marL="457200" lvl="1" indent="0">
              <a:buNone/>
              <a:defRPr/>
            </a:pPr>
            <a:endParaRPr lang="en-GB" sz="2400" dirty="0"/>
          </a:p>
          <a:p>
            <a:pPr marL="0" indent="0">
              <a:buNone/>
              <a:defRPr/>
            </a:pPr>
            <a:r>
              <a:rPr lang="en-GB" sz="2400" b="1" dirty="0"/>
              <a:t>Interpretative Phenomenological Analysis</a:t>
            </a:r>
          </a:p>
          <a:p>
            <a:pPr lvl="1">
              <a:defRPr/>
            </a:pPr>
            <a:r>
              <a:rPr lang="en-GB" sz="2400" b="1" dirty="0" err="1"/>
              <a:t>Idiography</a:t>
            </a:r>
            <a:r>
              <a:rPr lang="en-GB" sz="2400" b="1" dirty="0"/>
              <a:t> </a:t>
            </a:r>
            <a:r>
              <a:rPr lang="en-GB" sz="2400" dirty="0"/>
              <a:t>– interest on individual cases </a:t>
            </a:r>
          </a:p>
          <a:p>
            <a:pPr lvl="1">
              <a:defRPr/>
            </a:pPr>
            <a:r>
              <a:rPr lang="en-GB" sz="2400" b="1" dirty="0"/>
              <a:t>Phenomenology – </a:t>
            </a:r>
            <a:r>
              <a:rPr lang="en-GB" sz="2400" dirty="0"/>
              <a:t>experience as a source of knowing</a:t>
            </a:r>
          </a:p>
          <a:p>
            <a:pPr lvl="1">
              <a:defRPr/>
            </a:pPr>
            <a:r>
              <a:rPr lang="en-GB" sz="2400" b="1" dirty="0"/>
              <a:t>Hermeneutics </a:t>
            </a:r>
            <a:r>
              <a:rPr lang="en-GB" sz="2400" dirty="0"/>
              <a:t>– Theory of interpretation (smith et al., 2009)</a:t>
            </a:r>
          </a:p>
        </p:txBody>
      </p:sp>
      <p:sp>
        <p:nvSpPr>
          <p:cNvPr id="5" name="Footer Placeholder 3">
            <a:extLst>
              <a:ext uri="{FF2B5EF4-FFF2-40B4-BE49-F238E27FC236}">
                <a16:creationId xmlns:a16="http://schemas.microsoft.com/office/drawing/2014/main" id="{30F5FD11-1C57-3F15-B40D-F80AE7F617B2}"/>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D460CC8-C22C-6D8B-4FB0-18335669FF8C}"/>
              </a:ext>
            </a:extLst>
          </p:cNvPr>
          <p:cNvSpPr>
            <a:spLocks noGrp="1"/>
          </p:cNvSpPr>
          <p:nvPr>
            <p:ph type="title"/>
          </p:nvPr>
        </p:nvSpPr>
        <p:spPr/>
        <p:txBody>
          <a:bodyPr/>
          <a:lstStyle/>
          <a:p>
            <a:r>
              <a:rPr lang="en-GB" altLang="en-US" b="1" dirty="0"/>
              <a:t>Data Collection and Analysis</a:t>
            </a:r>
          </a:p>
        </p:txBody>
      </p:sp>
      <p:sp>
        <p:nvSpPr>
          <p:cNvPr id="3" name="Content Placeholder 2">
            <a:extLst>
              <a:ext uri="{FF2B5EF4-FFF2-40B4-BE49-F238E27FC236}">
                <a16:creationId xmlns:a16="http://schemas.microsoft.com/office/drawing/2014/main" id="{67BF66C8-AADD-0E51-8B33-EFE7306B4381}"/>
              </a:ext>
            </a:extLst>
          </p:cNvPr>
          <p:cNvSpPr>
            <a:spLocks noGrp="1"/>
          </p:cNvSpPr>
          <p:nvPr>
            <p:ph idx="1"/>
          </p:nvPr>
        </p:nvSpPr>
        <p:spPr/>
        <p:txBody>
          <a:bodyPr>
            <a:normAutofit/>
          </a:bodyPr>
          <a:lstStyle/>
          <a:p>
            <a:pPr marL="0" indent="0">
              <a:buNone/>
              <a:defRPr/>
            </a:pPr>
            <a:r>
              <a:rPr lang="en-GB" sz="2300" b="1" dirty="0"/>
              <a:t>Sampling</a:t>
            </a:r>
          </a:p>
          <a:p>
            <a:pPr lvl="1">
              <a:defRPr/>
            </a:pPr>
            <a:r>
              <a:rPr lang="en-GB" sz="2300" dirty="0"/>
              <a:t>Purposive sampling (Gray, 2014)</a:t>
            </a:r>
          </a:p>
          <a:p>
            <a:pPr lvl="1">
              <a:defRPr/>
            </a:pPr>
            <a:r>
              <a:rPr lang="en-GB" sz="2300" dirty="0"/>
              <a:t>Invited 46 participants and 32 coaches accepted invitation</a:t>
            </a:r>
          </a:p>
          <a:p>
            <a:pPr marL="457200" lvl="1" indent="0">
              <a:buNone/>
              <a:defRPr/>
            </a:pPr>
            <a:endParaRPr lang="en-GB" sz="2300" dirty="0"/>
          </a:p>
          <a:p>
            <a:pPr marL="0" indent="0">
              <a:buNone/>
              <a:defRPr/>
            </a:pPr>
            <a:r>
              <a:rPr lang="en-GB" sz="2300" b="1" dirty="0"/>
              <a:t>Data Collection Method</a:t>
            </a:r>
          </a:p>
          <a:p>
            <a:pPr lvl="1">
              <a:defRPr/>
            </a:pPr>
            <a:r>
              <a:rPr lang="en-GB" sz="2300" dirty="0"/>
              <a:t>Semi-structured interviews</a:t>
            </a:r>
          </a:p>
          <a:p>
            <a:pPr marL="457200" lvl="1" indent="0">
              <a:buNone/>
              <a:defRPr/>
            </a:pPr>
            <a:endParaRPr lang="en-GB" sz="2300" dirty="0"/>
          </a:p>
          <a:p>
            <a:pPr marL="0" indent="0">
              <a:buNone/>
              <a:defRPr/>
            </a:pPr>
            <a:r>
              <a:rPr lang="en-GB" sz="2300" b="1" dirty="0"/>
              <a:t>Data Analysis</a:t>
            </a:r>
          </a:p>
          <a:p>
            <a:pPr lvl="1">
              <a:defRPr/>
            </a:pPr>
            <a:r>
              <a:rPr lang="en-GB" sz="2300" dirty="0"/>
              <a:t>Transcribed using Otter transcribing software</a:t>
            </a:r>
          </a:p>
          <a:p>
            <a:pPr lvl="1">
              <a:defRPr/>
            </a:pPr>
            <a:r>
              <a:rPr lang="en-GB" sz="2300" dirty="0"/>
              <a:t>Informed by IPA data analysis guidance (Smith et al., 2009; Rajasinghe et al., 2021)</a:t>
            </a:r>
          </a:p>
        </p:txBody>
      </p:sp>
      <p:sp>
        <p:nvSpPr>
          <p:cNvPr id="5" name="Footer Placeholder 3">
            <a:extLst>
              <a:ext uri="{FF2B5EF4-FFF2-40B4-BE49-F238E27FC236}">
                <a16:creationId xmlns:a16="http://schemas.microsoft.com/office/drawing/2014/main" id="{1A0BBC33-A815-68D9-F7C9-2BCA977959E4}"/>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A8DC1DF-27CD-3E08-4365-0D92D4426396}"/>
              </a:ext>
            </a:extLst>
          </p:cNvPr>
          <p:cNvSpPr>
            <a:spLocks noGrp="1"/>
          </p:cNvSpPr>
          <p:nvPr>
            <p:ph type="title"/>
          </p:nvPr>
        </p:nvSpPr>
        <p:spPr>
          <a:xfrm>
            <a:off x="639591" y="282514"/>
            <a:ext cx="10736132" cy="1143000"/>
          </a:xfrm>
        </p:spPr>
        <p:txBody>
          <a:bodyPr>
            <a:normAutofit fontScale="90000"/>
          </a:bodyPr>
          <a:lstStyle/>
          <a:p>
            <a:r>
              <a:rPr lang="en-GB" altLang="en-US" b="1" dirty="0"/>
              <a:t>Data analysis and IPA philosophies</a:t>
            </a:r>
          </a:p>
        </p:txBody>
      </p:sp>
      <p:sp>
        <p:nvSpPr>
          <p:cNvPr id="17411" name="Content Placeholder 2">
            <a:extLst>
              <a:ext uri="{FF2B5EF4-FFF2-40B4-BE49-F238E27FC236}">
                <a16:creationId xmlns:a16="http://schemas.microsoft.com/office/drawing/2014/main" id="{49D7901C-8F25-6015-3569-FA166357B7A3}"/>
              </a:ext>
            </a:extLst>
          </p:cNvPr>
          <p:cNvSpPr>
            <a:spLocks noGrp="1"/>
          </p:cNvSpPr>
          <p:nvPr>
            <p:ph idx="1"/>
          </p:nvPr>
        </p:nvSpPr>
        <p:spPr>
          <a:xfrm>
            <a:off x="742277" y="1413800"/>
            <a:ext cx="9234488" cy="4389437"/>
          </a:xfrm>
        </p:spPr>
        <p:txBody>
          <a:bodyPr>
            <a:normAutofit/>
          </a:bodyPr>
          <a:lstStyle/>
          <a:p>
            <a:r>
              <a:rPr lang="en-GB" altLang="en-US" sz="2200" dirty="0"/>
              <a:t>Data analysis is multiple level of analysis (individual cases by respecting idiographic commitments and then cross analysis)</a:t>
            </a:r>
          </a:p>
          <a:p>
            <a:r>
              <a:rPr lang="en-GB" altLang="en-US" sz="2200" dirty="0"/>
              <a:t>Initially cross analysis resulted four key themes. These themes were then further analysed by paired researchers. </a:t>
            </a:r>
          </a:p>
          <a:p>
            <a:r>
              <a:rPr lang="en-GB" altLang="en-US" sz="2200" dirty="0"/>
              <a:t>This step helped us to develop a deeper level of analysis </a:t>
            </a:r>
          </a:p>
          <a:p>
            <a:r>
              <a:rPr lang="en-GB" altLang="en-US" sz="2200" dirty="0"/>
              <a:t>Usual IPA analysis is subjected to double hermeneutics (participants interpretations interpreted by the researcher). Our study innovated here due to multiple researcher involvement in sense-making</a:t>
            </a:r>
          </a:p>
          <a:p>
            <a:r>
              <a:rPr lang="en-GB" altLang="en-US" sz="2200" dirty="0"/>
              <a:t>We continue to question our influences and made every possible effort to give priority to participant experiences</a:t>
            </a:r>
          </a:p>
        </p:txBody>
      </p:sp>
      <p:sp>
        <p:nvSpPr>
          <p:cNvPr id="5" name="Footer Placeholder 3">
            <a:extLst>
              <a:ext uri="{FF2B5EF4-FFF2-40B4-BE49-F238E27FC236}">
                <a16:creationId xmlns:a16="http://schemas.microsoft.com/office/drawing/2014/main" id="{B46D654C-2C84-9E30-C746-C201A0EF341F}"/>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E51875E-9BA9-3709-3E8B-EDF17584CF19}"/>
              </a:ext>
            </a:extLst>
          </p:cNvPr>
          <p:cNvSpPr>
            <a:spLocks noGrp="1"/>
          </p:cNvSpPr>
          <p:nvPr>
            <p:ph type="title"/>
          </p:nvPr>
        </p:nvSpPr>
        <p:spPr>
          <a:xfrm>
            <a:off x="777242" y="86966"/>
            <a:ext cx="10637518" cy="1325563"/>
          </a:xfrm>
        </p:spPr>
        <p:txBody>
          <a:bodyPr/>
          <a:lstStyle/>
          <a:p>
            <a:r>
              <a:rPr lang="en-GB" altLang="en-US" b="1" dirty="0"/>
              <a:t>Findings</a:t>
            </a:r>
          </a:p>
        </p:txBody>
      </p:sp>
      <p:sp>
        <p:nvSpPr>
          <p:cNvPr id="3" name="Content Placeholder 2">
            <a:extLst>
              <a:ext uri="{FF2B5EF4-FFF2-40B4-BE49-F238E27FC236}">
                <a16:creationId xmlns:a16="http://schemas.microsoft.com/office/drawing/2014/main" id="{FCFD4BA6-7F4C-0E28-ECCB-E27B651B9C61}"/>
              </a:ext>
            </a:extLst>
          </p:cNvPr>
          <p:cNvSpPr>
            <a:spLocks noGrp="1"/>
          </p:cNvSpPr>
          <p:nvPr>
            <p:ph idx="1"/>
          </p:nvPr>
        </p:nvSpPr>
        <p:spPr>
          <a:xfrm>
            <a:off x="777241" y="1354976"/>
            <a:ext cx="11001893" cy="5137900"/>
          </a:xfrm>
        </p:spPr>
        <p:txBody>
          <a:bodyPr>
            <a:normAutofit fontScale="85000" lnSpcReduction="20000"/>
          </a:bodyPr>
          <a:lstStyle/>
          <a:p>
            <a:pPr marL="0" indent="0">
              <a:buNone/>
              <a:defRPr/>
            </a:pPr>
            <a:r>
              <a:rPr lang="en-GB" sz="2200" b="1" dirty="0"/>
              <a:t>Five Key themes</a:t>
            </a:r>
          </a:p>
          <a:p>
            <a:pPr marL="714375" lvl="1" indent="-257175" algn="just">
              <a:lnSpc>
                <a:spcPct val="107000"/>
              </a:lnSpc>
              <a:spcBef>
                <a:spcPts val="900"/>
              </a:spcBef>
              <a:spcAft>
                <a:spcPts val="600"/>
              </a:spcAft>
              <a:buSzPts val="1000"/>
              <a:buFont typeface="Symbol" panose="05050102010706020507" pitchFamily="18" charset="2"/>
              <a:buChar char=""/>
              <a:tabLst>
                <a:tab pos="342900" algn="l"/>
              </a:tabLst>
              <a:defRPr/>
            </a:pPr>
            <a:r>
              <a:rPr lang="en-US" sz="2200" b="1" dirty="0">
                <a:solidFill>
                  <a:schemeClr val="tx1">
                    <a:lumMod val="95000"/>
                  </a:schemeClr>
                </a:solidFill>
                <a:ea typeface="Times New Roman" panose="02020603050405020304" pitchFamily="18" charset="0"/>
                <a:cs typeface="Arial" panose="020B0604020202020204" pitchFamily="34" charset="0"/>
              </a:rPr>
              <a:t>Vehicles of Development </a:t>
            </a:r>
          </a:p>
          <a:p>
            <a:pPr marL="1171575" lvl="2" indent="-257175" algn="just">
              <a:lnSpc>
                <a:spcPct val="107000"/>
              </a:lnSpc>
              <a:spcBef>
                <a:spcPts val="900"/>
              </a:spcBef>
              <a:spcAft>
                <a:spcPts val="600"/>
              </a:spcAft>
              <a:buSzPts val="1000"/>
              <a:buFont typeface="Symbol" panose="05050102010706020507" pitchFamily="18" charset="2"/>
              <a:buChar char=""/>
              <a:tabLst>
                <a:tab pos="342900" algn="l"/>
              </a:tabLst>
              <a:defRPr/>
            </a:pPr>
            <a:r>
              <a:rPr lang="en-US" sz="2200" dirty="0">
                <a:solidFill>
                  <a:schemeClr val="tx1">
                    <a:lumMod val="95000"/>
                  </a:schemeClr>
                </a:solidFill>
                <a:ea typeface="Times New Roman" panose="02020603050405020304" pitchFamily="18" charset="0"/>
                <a:cs typeface="Arial" panose="020B0604020202020204" pitchFamily="34" charset="0"/>
              </a:rPr>
              <a:t>(intentionality, supervision, work on self, experience and practical stimulus, acquiring repertoire, teacher as learner, the coach in the coaching community) </a:t>
            </a:r>
            <a:endParaRPr lang="en-GB" sz="2200" dirty="0">
              <a:solidFill>
                <a:schemeClr val="tx1">
                  <a:lumMod val="95000"/>
                </a:schemeClr>
              </a:solidFill>
              <a:ea typeface="Calibri" panose="020F0502020204030204" pitchFamily="34" charset="0"/>
              <a:cs typeface="Arial" panose="020B0604020202020204" pitchFamily="34" charset="0"/>
            </a:endParaRPr>
          </a:p>
          <a:p>
            <a:pPr marL="714375" lvl="1" indent="-257175" algn="just">
              <a:lnSpc>
                <a:spcPct val="107000"/>
              </a:lnSpc>
              <a:spcAft>
                <a:spcPts val="600"/>
              </a:spcAft>
              <a:buSzPts val="1000"/>
              <a:buFont typeface="Symbol" panose="05050102010706020507" pitchFamily="18" charset="2"/>
              <a:buChar char=""/>
              <a:tabLst>
                <a:tab pos="342900" algn="l"/>
              </a:tabLst>
              <a:defRPr/>
            </a:pPr>
            <a:r>
              <a:rPr lang="en-US" sz="2200" b="1" dirty="0">
                <a:solidFill>
                  <a:schemeClr val="tx1">
                    <a:lumMod val="95000"/>
                  </a:schemeClr>
                </a:solidFill>
                <a:ea typeface="Times New Roman" panose="02020603050405020304" pitchFamily="18" charset="0"/>
                <a:cs typeface="Arial" panose="020B0604020202020204" pitchFamily="34" charset="0"/>
              </a:rPr>
              <a:t>Narratives of Awareness </a:t>
            </a:r>
          </a:p>
          <a:p>
            <a:pPr marL="1171575" lvl="2" indent="-257175" algn="just">
              <a:lnSpc>
                <a:spcPct val="107000"/>
              </a:lnSpc>
              <a:spcAft>
                <a:spcPts val="600"/>
              </a:spcAft>
              <a:buSzPts val="1000"/>
              <a:buFont typeface="Symbol" panose="05050102010706020507" pitchFamily="18" charset="2"/>
              <a:buChar char=""/>
              <a:tabLst>
                <a:tab pos="342900" algn="l"/>
              </a:tabLst>
              <a:defRPr/>
            </a:pPr>
            <a:r>
              <a:rPr lang="en-US" sz="2200" dirty="0">
                <a:solidFill>
                  <a:schemeClr val="tx1">
                    <a:lumMod val="95000"/>
                  </a:schemeClr>
                </a:solidFill>
                <a:ea typeface="Times New Roman" panose="02020603050405020304" pitchFamily="18" charset="0"/>
                <a:cs typeface="Arial" panose="020B0604020202020204" pitchFamily="34" charset="0"/>
              </a:rPr>
              <a:t>(awareness in the moment, intuitive awareness, reflective awareness, awareness of boundaries, general and systemic awareness, self-understanding)</a:t>
            </a:r>
            <a:endParaRPr lang="en-GB" sz="2200" dirty="0">
              <a:solidFill>
                <a:schemeClr val="tx1">
                  <a:lumMod val="95000"/>
                </a:schemeClr>
              </a:solidFill>
              <a:ea typeface="Calibri" panose="020F0502020204030204" pitchFamily="34" charset="0"/>
              <a:cs typeface="Arial" panose="020B0604020202020204" pitchFamily="34" charset="0"/>
            </a:endParaRPr>
          </a:p>
          <a:p>
            <a:pPr marL="714375" lvl="1" indent="-257175" algn="just">
              <a:lnSpc>
                <a:spcPct val="107000"/>
              </a:lnSpc>
              <a:spcAft>
                <a:spcPts val="600"/>
              </a:spcAft>
              <a:buSzPts val="1000"/>
              <a:buFont typeface="Symbol" panose="05050102010706020507" pitchFamily="18" charset="2"/>
              <a:buChar char=""/>
              <a:tabLst>
                <a:tab pos="342900" algn="l"/>
              </a:tabLst>
              <a:defRPr/>
            </a:pPr>
            <a:r>
              <a:rPr lang="en-US" sz="2200" b="1" dirty="0">
                <a:solidFill>
                  <a:schemeClr val="tx1">
                    <a:lumMod val="95000"/>
                  </a:schemeClr>
                </a:solidFill>
                <a:ea typeface="Times New Roman" panose="02020603050405020304" pitchFamily="18" charset="0"/>
                <a:cs typeface="Arial" panose="020B0604020202020204" pitchFamily="34" charset="0"/>
              </a:rPr>
              <a:t>Narratives of Letting Go </a:t>
            </a:r>
          </a:p>
          <a:p>
            <a:pPr marL="1171575" lvl="2" indent="-257175" algn="just">
              <a:lnSpc>
                <a:spcPct val="107000"/>
              </a:lnSpc>
              <a:spcAft>
                <a:spcPts val="600"/>
              </a:spcAft>
              <a:buSzPts val="1000"/>
              <a:buFont typeface="Symbol" panose="05050102010706020507" pitchFamily="18" charset="2"/>
              <a:buChar char=""/>
              <a:tabLst>
                <a:tab pos="342900" algn="l"/>
              </a:tabLst>
              <a:defRPr/>
            </a:pPr>
            <a:r>
              <a:rPr lang="en-US" sz="2200" dirty="0">
                <a:solidFill>
                  <a:schemeClr val="tx1">
                    <a:lumMod val="95000"/>
                  </a:schemeClr>
                </a:solidFill>
                <a:ea typeface="Times New Roman" panose="02020603050405020304" pitchFamily="18" charset="0"/>
                <a:cs typeface="Arial" panose="020B0604020202020204" pitchFamily="34" charset="0"/>
              </a:rPr>
              <a:t>(holding lightly, letting go of ego, letting go of agenda and identity)</a:t>
            </a:r>
            <a:endParaRPr lang="en-GB" sz="2200" dirty="0">
              <a:solidFill>
                <a:schemeClr val="tx1">
                  <a:lumMod val="95000"/>
                </a:schemeClr>
              </a:solidFill>
              <a:ea typeface="Calibri" panose="020F0502020204030204" pitchFamily="34" charset="0"/>
              <a:cs typeface="Arial" panose="020B0604020202020204" pitchFamily="34" charset="0"/>
            </a:endParaRPr>
          </a:p>
          <a:p>
            <a:pPr marL="714375" lvl="1" indent="-257175" algn="just">
              <a:lnSpc>
                <a:spcPct val="107000"/>
              </a:lnSpc>
              <a:spcAft>
                <a:spcPts val="600"/>
              </a:spcAft>
              <a:buSzPts val="1000"/>
              <a:buFont typeface="Symbol" panose="05050102010706020507" pitchFamily="18" charset="2"/>
              <a:buChar char=""/>
              <a:tabLst>
                <a:tab pos="342900" algn="l"/>
              </a:tabLst>
              <a:defRPr/>
            </a:pPr>
            <a:r>
              <a:rPr lang="en-US" sz="2200" b="1" dirty="0">
                <a:solidFill>
                  <a:schemeClr val="tx1">
                    <a:lumMod val="95000"/>
                  </a:schemeClr>
                </a:solidFill>
                <a:ea typeface="Times New Roman" panose="02020603050405020304" pitchFamily="18" charset="0"/>
                <a:cs typeface="Arial" panose="020B0604020202020204" pitchFamily="34" charset="0"/>
              </a:rPr>
              <a:t>Ethical Practice </a:t>
            </a:r>
          </a:p>
          <a:p>
            <a:pPr marL="1171575" lvl="2" indent="-257175" algn="just">
              <a:lnSpc>
                <a:spcPct val="107000"/>
              </a:lnSpc>
              <a:spcAft>
                <a:spcPts val="600"/>
              </a:spcAft>
              <a:buSzPts val="1000"/>
              <a:buFont typeface="Symbol" panose="05050102010706020507" pitchFamily="18" charset="2"/>
              <a:buChar char=""/>
              <a:tabLst>
                <a:tab pos="342900" algn="l"/>
              </a:tabLst>
              <a:defRPr/>
            </a:pPr>
            <a:r>
              <a:rPr lang="en-US" sz="2200" dirty="0">
                <a:solidFill>
                  <a:schemeClr val="tx1">
                    <a:lumMod val="95000"/>
                  </a:schemeClr>
                </a:solidFill>
                <a:cs typeface="Arial" panose="020B0604020202020204" pitchFamily="34" charset="0"/>
              </a:rPr>
              <a:t>(mainly about self-care and fitness to practice)</a:t>
            </a:r>
            <a:endParaRPr lang="en-GB" sz="2200" dirty="0">
              <a:solidFill>
                <a:schemeClr val="tx1">
                  <a:lumMod val="95000"/>
                </a:schemeClr>
              </a:solidFill>
              <a:cs typeface="Arial" panose="020B0604020202020204" pitchFamily="34" charset="0"/>
            </a:endParaRPr>
          </a:p>
          <a:p>
            <a:pPr marL="714375" lvl="1" indent="-257175" algn="just">
              <a:lnSpc>
                <a:spcPct val="107000"/>
              </a:lnSpc>
              <a:spcAft>
                <a:spcPts val="600"/>
              </a:spcAft>
              <a:buSzPts val="1000"/>
              <a:buFont typeface="Symbol" panose="05050102010706020507" pitchFamily="18" charset="2"/>
              <a:buChar char=""/>
              <a:tabLst>
                <a:tab pos="342900" algn="l"/>
              </a:tabLst>
              <a:defRPr/>
            </a:pPr>
            <a:r>
              <a:rPr lang="en-US" sz="2200" b="1" dirty="0">
                <a:solidFill>
                  <a:schemeClr val="tx1">
                    <a:lumMod val="95000"/>
                  </a:schemeClr>
                </a:solidFill>
                <a:ea typeface="Times New Roman" panose="02020603050405020304" pitchFamily="18" charset="0"/>
                <a:cs typeface="Arial" panose="020B0604020202020204" pitchFamily="34" charset="0"/>
              </a:rPr>
              <a:t>Narratives of Becoming a Coach </a:t>
            </a:r>
          </a:p>
          <a:p>
            <a:pPr marL="1171575" lvl="2" indent="-257175" algn="just">
              <a:lnSpc>
                <a:spcPct val="107000"/>
              </a:lnSpc>
              <a:spcAft>
                <a:spcPts val="600"/>
              </a:spcAft>
              <a:buSzPts val="1000"/>
              <a:buFont typeface="Symbol" panose="05050102010706020507" pitchFamily="18" charset="2"/>
              <a:buChar char=""/>
              <a:tabLst>
                <a:tab pos="342900" algn="l"/>
              </a:tabLst>
              <a:defRPr/>
            </a:pPr>
            <a:r>
              <a:rPr lang="en-US" sz="2200" dirty="0">
                <a:solidFill>
                  <a:schemeClr val="tx1">
                    <a:lumMod val="95000"/>
                  </a:schemeClr>
                </a:solidFill>
                <a:ea typeface="Times New Roman" panose="02020603050405020304" pitchFamily="18" charset="0"/>
                <a:cs typeface="Arial" panose="020B0604020202020204" pitchFamily="34" charset="0"/>
              </a:rPr>
              <a:t>(presence and connectivity, emphasis on relationship, authenticity, becoming but never arriving)</a:t>
            </a:r>
            <a:endParaRPr lang="en-GB" sz="2200" dirty="0">
              <a:solidFill>
                <a:schemeClr val="tx1">
                  <a:lumMod val="95000"/>
                </a:schemeClr>
              </a:solidFill>
              <a:ea typeface="Calibri" panose="020F0502020204030204" pitchFamily="34" charset="0"/>
              <a:cs typeface="Arial" panose="020B0604020202020204" pitchFamily="34" charset="0"/>
            </a:endParaRPr>
          </a:p>
          <a:p>
            <a:pPr>
              <a:defRPr/>
            </a:pPr>
            <a:endParaRPr lang="en-GB" b="1" dirty="0"/>
          </a:p>
        </p:txBody>
      </p:sp>
      <p:sp>
        <p:nvSpPr>
          <p:cNvPr id="5" name="Footer Placeholder 3">
            <a:extLst>
              <a:ext uri="{FF2B5EF4-FFF2-40B4-BE49-F238E27FC236}">
                <a16:creationId xmlns:a16="http://schemas.microsoft.com/office/drawing/2014/main" id="{22B24A87-3362-C267-70CB-8BCFDBD666F2}"/>
              </a:ext>
            </a:extLst>
          </p:cNvPr>
          <p:cNvSpPr>
            <a:spLocks noGrp="1"/>
          </p:cNvSpPr>
          <p:nvPr>
            <p:ph type="ftr" sz="quarter" idx="11"/>
          </p:nvPr>
        </p:nvSpPr>
        <p:spPr>
          <a:xfrm>
            <a:off x="3068377" y="6177809"/>
            <a:ext cx="5697221" cy="822198"/>
          </a:xfrm>
        </p:spPr>
        <p:txBody>
          <a:bodyPr/>
          <a:lstStyle/>
          <a:p>
            <a:pPr>
              <a:defRPr/>
            </a:pPr>
            <a:r>
              <a:rPr lang="en-GB" dirty="0"/>
              <a:t>Rajasinghe, D., </a:t>
            </a:r>
            <a:r>
              <a:rPr lang="en-FR" dirty="0"/>
              <a:t>Garvey, B., Smith, W-A</a:t>
            </a:r>
            <a:r>
              <a:rPr lang="en-GB" dirty="0"/>
              <a:t>., </a:t>
            </a:r>
            <a:r>
              <a:rPr lang="en-FR" dirty="0"/>
              <a:t>Burt, S., </a:t>
            </a:r>
            <a:r>
              <a:rPr lang="en-GB" dirty="0" err="1"/>
              <a:t>Barosa</a:t>
            </a:r>
            <a:r>
              <a:rPr lang="en-GB" dirty="0"/>
              <a:t>-Pereira, A., Clutterbuck, D. &amp; Zoltán, C., Griffin, E.</a:t>
            </a:r>
            <a:endParaRPr lang="en-FR" dirty="0"/>
          </a:p>
          <a:p>
            <a:pPr>
              <a:defRPr/>
            </a:pPr>
            <a:endParaRPr lang="en-US" altLang="en-US" dirty="0"/>
          </a:p>
        </p:txBody>
      </p:sp>
    </p:spTree>
  </p:cSld>
  <p:clrMapOvr>
    <a:masterClrMapping/>
  </p:clrMapOvr>
</p:sld>
</file>

<file path=ppt/theme/theme1.xml><?xml version="1.0" encoding="utf-8"?>
<a:theme xmlns:a="http://schemas.openxmlformats.org/drawingml/2006/main" name="CelebrationVTI">
  <a:themeElements>
    <a:clrScheme name="Custom 25">
      <a:dk1>
        <a:sysClr val="windowText" lastClr="000000"/>
      </a:dk1>
      <a:lt1>
        <a:sysClr val="window" lastClr="FFFFFF"/>
      </a:lt1>
      <a:dk2>
        <a:srgbClr val="420023"/>
      </a:dk2>
      <a:lt2>
        <a:srgbClr val="FDFBF9"/>
      </a:lt2>
      <a:accent1>
        <a:srgbClr val="91274F"/>
      </a:accent1>
      <a:accent2>
        <a:srgbClr val="97446E"/>
      </a:accent2>
      <a:accent3>
        <a:srgbClr val="24BEEE"/>
      </a:accent3>
      <a:accent4>
        <a:srgbClr val="A52B3A"/>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2606</Words>
  <Application>Microsoft Macintosh PowerPoint</Application>
  <PresentationFormat>Widescreen</PresentationFormat>
  <Paragraphs>142</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Nova</vt:lpstr>
      <vt:lpstr>Symbol</vt:lpstr>
      <vt:lpstr>Times New Roman</vt:lpstr>
      <vt:lpstr>CelebrationVTI</vt:lpstr>
      <vt:lpstr>The Becoming of a Coach: Narratives of Learning and Development</vt:lpstr>
      <vt:lpstr>Contents</vt:lpstr>
      <vt:lpstr>Introduction</vt:lpstr>
      <vt:lpstr>Context - Literature</vt:lpstr>
      <vt:lpstr>Research Question</vt:lpstr>
      <vt:lpstr>Research Methodology</vt:lpstr>
      <vt:lpstr>Data Collection and Analysis</vt:lpstr>
      <vt:lpstr>Data analysis and IPA philosophies</vt:lpstr>
      <vt:lpstr>Findings</vt:lpstr>
      <vt:lpstr>Coach Development</vt:lpstr>
      <vt:lpstr>Conclusion</vt:lpstr>
      <vt:lpstr>Practical and Theoretical Implications</vt:lpstr>
      <vt:lpstr>Thank you!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Wendy-Ann Smith</dc:creator>
  <cp:lastModifiedBy>daniel doherty</cp:lastModifiedBy>
  <cp:revision>12</cp:revision>
  <cp:lastPrinted>2021-11-26T07:35:35Z</cp:lastPrinted>
  <dcterms:created xsi:type="dcterms:W3CDTF">2021-11-26T07:12:45Z</dcterms:created>
  <dcterms:modified xsi:type="dcterms:W3CDTF">2022-06-17T08:54:24Z</dcterms:modified>
</cp:coreProperties>
</file>